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256" r:id="rId2"/>
    <p:sldId id="260" r:id="rId3"/>
    <p:sldId id="259" r:id="rId4"/>
    <p:sldId id="258" r:id="rId5"/>
    <p:sldId id="267" r:id="rId6"/>
    <p:sldId id="262" r:id="rId7"/>
    <p:sldId id="276" r:id="rId8"/>
    <p:sldId id="272" r:id="rId9"/>
    <p:sldId id="264" r:id="rId10"/>
    <p:sldId id="275" r:id="rId11"/>
    <p:sldId id="273" r:id="rId12"/>
    <p:sldId id="280" r:id="rId13"/>
    <p:sldId id="281" r:id="rId14"/>
    <p:sldId id="274" r:id="rId15"/>
    <p:sldId id="268" r:id="rId16"/>
    <p:sldId id="283" r:id="rId17"/>
    <p:sldId id="282" r:id="rId18"/>
    <p:sldId id="284" r:id="rId19"/>
    <p:sldId id="285" r:id="rId20"/>
    <p:sldId id="286" r:id="rId21"/>
    <p:sldId id="287" r:id="rId22"/>
    <p:sldId id="288" r:id="rId23"/>
    <p:sldId id="289" r:id="rId24"/>
    <p:sldId id="290" r:id="rId25"/>
    <p:sldId id="291" r:id="rId26"/>
    <p:sldId id="292" r:id="rId27"/>
    <p:sldId id="269" r:id="rId28"/>
    <p:sldId id="293" r:id="rId29"/>
    <p:sldId id="294" r:id="rId30"/>
    <p:sldId id="295" r:id="rId31"/>
    <p:sldId id="296" r:id="rId32"/>
    <p:sldId id="297" r:id="rId33"/>
    <p:sldId id="298" r:id="rId34"/>
    <p:sldId id="299" r:id="rId35"/>
    <p:sldId id="300" r:id="rId36"/>
    <p:sldId id="301" r:id="rId37"/>
    <p:sldId id="302" r:id="rId38"/>
    <p:sldId id="303" r:id="rId39"/>
    <p:sldId id="270" r:id="rId40"/>
    <p:sldId id="271" r:id="rId4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88">
          <p15:clr>
            <a:srgbClr val="A4A3A4"/>
          </p15:clr>
        </p15:guide>
        <p15:guide id="3" orient="horz" pos="432">
          <p15:clr>
            <a:srgbClr val="A4A3A4"/>
          </p15:clr>
        </p15:guide>
        <p15:guide id="4" orient="horz" pos="3072">
          <p15:clr>
            <a:srgbClr val="A4A3A4"/>
          </p15:clr>
        </p15:guide>
        <p15:guide id="5" orient="horz" pos="3408">
          <p15:clr>
            <a:srgbClr val="A4A3A4"/>
          </p15:clr>
        </p15:guide>
        <p15:guide id="6" pos="3839">
          <p15:clr>
            <a:srgbClr val="A4A3A4"/>
          </p15:clr>
        </p15:guide>
        <p15:guide id="7" pos="383">
          <p15:clr>
            <a:srgbClr val="A4A3A4"/>
          </p15:clr>
        </p15:guide>
        <p15:guide id="8" pos="7295">
          <p15:clr>
            <a:srgbClr val="A4A3A4"/>
          </p15:clr>
        </p15:guide>
        <p15:guide id="9" pos="815">
          <p15:clr>
            <a:srgbClr val="A4A3A4"/>
          </p15:clr>
        </p15:guide>
        <p15:guide id="10" pos="2879">
          <p15:clr>
            <a:srgbClr val="A4A3A4"/>
          </p15:clr>
        </p15:guide>
        <p15:guide id="11" pos="307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58921-DA03-45F7-9328-C712B502C51B}" v="10" dt="2026-03-14T22:32:34.42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74" d="100"/>
          <a:sy n="74" d="100"/>
        </p:scale>
        <p:origin x="994" y="72"/>
      </p:cViewPr>
      <p:guideLst>
        <p:guide orient="horz" pos="2160"/>
        <p:guide orient="horz" pos="3888"/>
        <p:guide orient="horz" pos="432"/>
        <p:guide orient="horz" pos="3072"/>
        <p:guide orient="horz" pos="3408"/>
        <p:guide pos="3839"/>
        <p:guide pos="383"/>
        <p:guide pos="7295"/>
        <p:guide pos="815"/>
        <p:guide pos="2879"/>
        <p:guide pos="3071"/>
      </p:guideLst>
    </p:cSldViewPr>
  </p:slideViewPr>
  <p:notesTextViewPr>
    <p:cViewPr>
      <p:scale>
        <a:sx n="1" d="1"/>
        <a:sy n="1" d="1"/>
      </p:scale>
      <p:origin x="0" y="0"/>
    </p:cViewPr>
  </p:notesTextViewPr>
  <p:notesViewPr>
    <p:cSldViewPr showGuides="1">
      <p:cViewPr varScale="1">
        <p:scale>
          <a:sx n="87" d="100"/>
          <a:sy n="87" d="100"/>
        </p:scale>
        <p:origin x="384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25BE1-5216-4905-BFA8-3A50E745A0F1}" type="doc">
      <dgm:prSet loTypeId="urn:microsoft.com/office/officeart/2005/8/layout/venn1" loCatId="relationship" qsTypeId="urn:microsoft.com/office/officeart/2005/8/quickstyle/simple4" qsCatId="simple" csTypeId="urn:microsoft.com/office/officeart/2005/8/colors/colorful1" csCatId="colorful" phldr="1"/>
      <dgm:spPr/>
    </dgm:pt>
    <dgm:pt modelId="{31A511EF-82E6-46F2-8D56-3B41766940E2}">
      <dgm:prSet custT="1"/>
      <dgm:spPr/>
      <dgm:t>
        <a:bodyPr/>
        <a:lstStyle/>
        <a:p>
          <a:pPr marR="0" rtl="0" eaLnBrk="1" fontAlgn="base" latinLnBrk="0" hangingPunct="1">
            <a:buClrTx/>
            <a:buSzTx/>
            <a:buFontTx/>
            <a:tabLst/>
          </a:pPr>
          <a:r>
            <a:rPr lang="en-US" sz="1600" b="1" dirty="0">
              <a:latin typeface="+mn-lt"/>
            </a:rPr>
            <a:t>Purchase  or sale of real estate</a:t>
          </a:r>
        </a:p>
      </dgm:t>
      <dgm:extLst>
        <a:ext uri="{E40237B7-FDA0-4F09-8148-C483321AD2D9}">
          <dgm14:cNvPr xmlns:dgm14="http://schemas.microsoft.com/office/drawing/2010/diagram" id="0" name="" title="Task 1- market entry strategies"/>
        </a:ext>
      </dgm:extLst>
    </dgm:pt>
    <dgm:pt modelId="{558EBD23-69F9-4C9C-951B-35AE04F45DF2}" type="parTrans" cxnId="{2FD75CCC-F144-4E90-A89B-6B8CF534C6A7}">
      <dgm:prSet/>
      <dgm:spPr/>
      <dgm:t>
        <a:bodyPr/>
        <a:lstStyle/>
        <a:p>
          <a:endParaRPr lang="en-US">
            <a:latin typeface="+mn-lt"/>
          </a:endParaRPr>
        </a:p>
      </dgm:t>
    </dgm:pt>
    <dgm:pt modelId="{D9852E9F-9249-4BC7-9ED7-52FD5BC25B0D}" type="sibTrans" cxnId="{2FD75CCC-F144-4E90-A89B-6B8CF534C6A7}">
      <dgm:prSet/>
      <dgm:spPr/>
      <dgm:t>
        <a:bodyPr/>
        <a:lstStyle/>
        <a:p>
          <a:endParaRPr lang="en-US">
            <a:latin typeface="+mn-lt"/>
          </a:endParaRPr>
        </a:p>
      </dgm:t>
    </dgm:pt>
    <dgm:pt modelId="{7857A2B9-82F1-47E0-A1E4-CF4F93602F77}">
      <dgm:prSet custT="1"/>
      <dgm:spPr/>
      <dgm:t>
        <a:bodyPr/>
        <a:lstStyle/>
        <a:p>
          <a:pPr marR="0" rtl="0" eaLnBrk="1" fontAlgn="base" latinLnBrk="0" hangingPunct="1">
            <a:buClrTx/>
            <a:buSzTx/>
            <a:buFontTx/>
            <a:tabLst/>
          </a:pPr>
          <a:r>
            <a:rPr kumimoji="0" lang="en-US" sz="1600" b="1" i="0" u="none" strike="noStrike" cap="none" normalizeH="0" baseline="0" dirty="0">
              <a:ln/>
              <a:effectLst/>
              <a:latin typeface="+mn-lt"/>
            </a:rPr>
            <a:t>Mortgages</a:t>
          </a:r>
        </a:p>
        <a:p>
          <a:pPr marR="0" rtl="0" eaLnBrk="1" fontAlgn="base" latinLnBrk="0" hangingPunct="1">
            <a:buClrTx/>
            <a:buSzTx/>
            <a:buFontTx/>
            <a:tabLst/>
          </a:pPr>
          <a:r>
            <a:rPr kumimoji="0" lang="en-US" sz="1600" b="1" i="0" u="none" strike="noStrike" cap="none" normalizeH="0" baseline="0" dirty="0">
              <a:ln/>
              <a:effectLst/>
              <a:latin typeface="+mn-lt"/>
            </a:rPr>
            <a:t>Refinance</a:t>
          </a:r>
        </a:p>
      </dgm:t>
      <dgm:extLst>
        <a:ext uri="{E40237B7-FDA0-4F09-8148-C483321AD2D9}">
          <dgm14:cNvPr xmlns:dgm14="http://schemas.microsoft.com/office/drawing/2010/diagram" id="0" name="" title="Task 2- product and brand launch"/>
        </a:ext>
      </dgm:extLst>
    </dgm:pt>
    <dgm:pt modelId="{4CF2B930-4CBC-4FEC-8F76-E4271D22ACC1}" type="parTrans" cxnId="{48216F9C-11C3-49EB-906D-D6D952E132F7}">
      <dgm:prSet/>
      <dgm:spPr/>
      <dgm:t>
        <a:bodyPr/>
        <a:lstStyle/>
        <a:p>
          <a:endParaRPr lang="en-US">
            <a:latin typeface="+mn-lt"/>
          </a:endParaRPr>
        </a:p>
      </dgm:t>
    </dgm:pt>
    <dgm:pt modelId="{FBF4032C-6BF0-45B2-963F-81F9DEBFE1BC}" type="sibTrans" cxnId="{48216F9C-11C3-49EB-906D-D6D952E132F7}">
      <dgm:prSet/>
      <dgm:spPr/>
      <dgm:t>
        <a:bodyPr/>
        <a:lstStyle/>
        <a:p>
          <a:endParaRPr lang="en-US">
            <a:latin typeface="+mn-lt"/>
          </a:endParaRPr>
        </a:p>
      </dgm:t>
    </dgm:pt>
    <dgm:pt modelId="{72E6E978-ACDC-4EB6-A64E-0818A3CE1713}">
      <dgm:prSet custT="1"/>
      <dgm:spPr/>
      <dgm:t>
        <a:bodyPr/>
        <a:lstStyle/>
        <a:p>
          <a:pPr marR="0" rtl="0" eaLnBrk="1" fontAlgn="base" latinLnBrk="0" hangingPunct="1">
            <a:buClrTx/>
            <a:buSzTx/>
            <a:buFontTx/>
            <a:tabLst/>
          </a:pPr>
          <a:r>
            <a:rPr kumimoji="0" lang="en-US" sz="1600" b="1" i="0" u="none" strike="noStrike" cap="none" normalizeH="0" baseline="0" dirty="0">
              <a:ln/>
              <a:effectLst/>
              <a:latin typeface="+mn-lt"/>
            </a:rPr>
            <a:t>Business sales</a:t>
          </a:r>
        </a:p>
      </dgm:t>
      <dgm:extLst>
        <a:ext uri="{E40237B7-FDA0-4F09-8148-C483321AD2D9}">
          <dgm14:cNvPr xmlns:dgm14="http://schemas.microsoft.com/office/drawing/2010/diagram" id="0" name="" title="Task 3- competitive intelligence data"/>
        </a:ext>
      </dgm:extLst>
    </dgm:pt>
    <dgm:pt modelId="{6798258A-CE66-400B-BAA5-62EB85BD6B99}" type="parTrans" cxnId="{8F9C65CA-CD63-4E75-812F-0489056A9E13}">
      <dgm:prSet/>
      <dgm:spPr/>
      <dgm:t>
        <a:bodyPr/>
        <a:lstStyle/>
        <a:p>
          <a:endParaRPr lang="en-US">
            <a:latin typeface="+mn-lt"/>
          </a:endParaRPr>
        </a:p>
      </dgm:t>
    </dgm:pt>
    <dgm:pt modelId="{DBF0854F-D6D6-4677-842A-EC4FFEC6BDED}" type="sibTrans" cxnId="{8F9C65CA-CD63-4E75-812F-0489056A9E13}">
      <dgm:prSet/>
      <dgm:spPr/>
      <dgm:t>
        <a:bodyPr/>
        <a:lstStyle/>
        <a:p>
          <a:endParaRPr lang="en-US">
            <a:latin typeface="+mn-lt"/>
          </a:endParaRPr>
        </a:p>
      </dgm:t>
    </dgm:pt>
    <dgm:pt modelId="{3F365547-0919-4C94-A54E-69A7DF73309A}">
      <dgm:prSet custT="1"/>
      <dgm:spPr/>
      <dgm:t>
        <a:bodyPr/>
        <a:lstStyle/>
        <a:p>
          <a:pPr marR="0" rtl="0" eaLnBrk="1" fontAlgn="base" latinLnBrk="0" hangingPunct="1">
            <a:buClrTx/>
            <a:buSzTx/>
            <a:buFontTx/>
            <a:tabLst/>
          </a:pPr>
          <a:r>
            <a:rPr kumimoji="0" lang="en-US" sz="1600" b="1" i="0" u="none" strike="noStrike" cap="none" normalizeH="0" baseline="0" dirty="0">
              <a:ln/>
              <a:solidFill>
                <a:srgbClr val="FF0000"/>
              </a:solidFill>
              <a:effectLst/>
              <a:latin typeface="+mn-lt"/>
            </a:rPr>
            <a:t>Wills, powers of Attorneys and Rep Agreements</a:t>
          </a:r>
        </a:p>
      </dgm:t>
      <dgm:extLst>
        <a:ext uri="{E40237B7-FDA0-4F09-8148-C483321AD2D9}">
          <dgm14:cNvPr xmlns:dgm14="http://schemas.microsoft.com/office/drawing/2010/diagram" id="0" name="" title="Task 4- market analysis, review and monitoring"/>
        </a:ext>
      </dgm:extLst>
    </dgm:pt>
    <dgm:pt modelId="{36F3B829-1134-43FE-9040-CCCFCF9016EB}" type="parTrans" cxnId="{0FBA7D36-4A19-459D-8DE1-94836224200A}">
      <dgm:prSet/>
      <dgm:spPr/>
      <dgm:t>
        <a:bodyPr/>
        <a:lstStyle/>
        <a:p>
          <a:endParaRPr lang="en-US">
            <a:latin typeface="+mn-lt"/>
          </a:endParaRPr>
        </a:p>
      </dgm:t>
    </dgm:pt>
    <dgm:pt modelId="{A8D71198-7393-4BB2-A6DF-A980A7496AE3}" type="sibTrans" cxnId="{0FBA7D36-4A19-459D-8DE1-94836224200A}">
      <dgm:prSet/>
      <dgm:spPr/>
      <dgm:t>
        <a:bodyPr/>
        <a:lstStyle/>
        <a:p>
          <a:endParaRPr lang="en-US">
            <a:latin typeface="+mn-lt"/>
          </a:endParaRPr>
        </a:p>
      </dgm:t>
    </dgm:pt>
    <dgm:pt modelId="{2EC7B525-8CD9-45FA-8836-339D46FDD2A6}" type="pres">
      <dgm:prSet presAssocID="{94425BE1-5216-4905-BFA8-3A50E745A0F1}" presName="compositeShape" presStyleCnt="0">
        <dgm:presLayoutVars>
          <dgm:chMax val="7"/>
          <dgm:dir/>
          <dgm:resizeHandles val="exact"/>
        </dgm:presLayoutVars>
      </dgm:prSet>
      <dgm:spPr/>
    </dgm:pt>
    <dgm:pt modelId="{22FB44DA-C928-4387-B026-8530B8BDD5D7}" type="pres">
      <dgm:prSet presAssocID="{31A511EF-82E6-46F2-8D56-3B41766940E2}" presName="circ1" presStyleLbl="vennNode1" presStyleIdx="0" presStyleCnt="4"/>
      <dgm:spPr/>
    </dgm:pt>
    <dgm:pt modelId="{7AB5939A-09FD-457D-8364-2463FA124054}" type="pres">
      <dgm:prSet presAssocID="{31A511EF-82E6-46F2-8D56-3B41766940E2}" presName="circ1Tx" presStyleLbl="revTx" presStyleIdx="0" presStyleCnt="0">
        <dgm:presLayoutVars>
          <dgm:chMax val="0"/>
          <dgm:chPref val="0"/>
          <dgm:bulletEnabled val="1"/>
        </dgm:presLayoutVars>
      </dgm:prSet>
      <dgm:spPr/>
    </dgm:pt>
    <dgm:pt modelId="{27C9E895-11CE-41C6-ACB6-0B7DF2E7BF75}" type="pres">
      <dgm:prSet presAssocID="{7857A2B9-82F1-47E0-A1E4-CF4F93602F77}" presName="circ2" presStyleLbl="vennNode1" presStyleIdx="1" presStyleCnt="4" custLinFactNeighborX="4876" custLinFactNeighborY="2797"/>
      <dgm:spPr/>
    </dgm:pt>
    <dgm:pt modelId="{1C55AD7E-CE27-4395-8F69-0864A66B894A}" type="pres">
      <dgm:prSet presAssocID="{7857A2B9-82F1-47E0-A1E4-CF4F93602F77}" presName="circ2Tx" presStyleLbl="revTx" presStyleIdx="0" presStyleCnt="0">
        <dgm:presLayoutVars>
          <dgm:chMax val="0"/>
          <dgm:chPref val="0"/>
          <dgm:bulletEnabled val="1"/>
        </dgm:presLayoutVars>
      </dgm:prSet>
      <dgm:spPr/>
    </dgm:pt>
    <dgm:pt modelId="{5E21A6BE-D36A-4A69-937B-6913B5BC53D3}" type="pres">
      <dgm:prSet presAssocID="{72E6E978-ACDC-4EB6-A64E-0818A3CE1713}" presName="circ3" presStyleLbl="vennNode1" presStyleIdx="2" presStyleCnt="4"/>
      <dgm:spPr/>
    </dgm:pt>
    <dgm:pt modelId="{FFE0333B-729E-42FE-A7C0-800B2F2696E1}" type="pres">
      <dgm:prSet presAssocID="{72E6E978-ACDC-4EB6-A64E-0818A3CE1713}" presName="circ3Tx" presStyleLbl="revTx" presStyleIdx="0" presStyleCnt="0">
        <dgm:presLayoutVars>
          <dgm:chMax val="0"/>
          <dgm:chPref val="0"/>
          <dgm:bulletEnabled val="1"/>
        </dgm:presLayoutVars>
      </dgm:prSet>
      <dgm:spPr/>
    </dgm:pt>
    <dgm:pt modelId="{2099A668-C280-49D5-BCD8-5B0BBA1B23FB}" type="pres">
      <dgm:prSet presAssocID="{3F365547-0919-4C94-A54E-69A7DF73309A}" presName="circ4" presStyleLbl="vennNode1" presStyleIdx="3" presStyleCnt="4"/>
      <dgm:spPr/>
    </dgm:pt>
    <dgm:pt modelId="{53047548-4711-4986-80C0-2FC135E160F7}" type="pres">
      <dgm:prSet presAssocID="{3F365547-0919-4C94-A54E-69A7DF73309A}" presName="circ4Tx" presStyleLbl="revTx" presStyleIdx="0" presStyleCnt="0">
        <dgm:presLayoutVars>
          <dgm:chMax val="0"/>
          <dgm:chPref val="0"/>
          <dgm:bulletEnabled val="1"/>
        </dgm:presLayoutVars>
      </dgm:prSet>
      <dgm:spPr/>
    </dgm:pt>
  </dgm:ptLst>
  <dgm:cxnLst>
    <dgm:cxn modelId="{6AC4E105-A902-4A5A-8B9E-D7A078A7D07D}" type="presOf" srcId="{94425BE1-5216-4905-BFA8-3A50E745A0F1}" destId="{2EC7B525-8CD9-45FA-8836-339D46FDD2A6}" srcOrd="0" destOrd="0" presId="urn:microsoft.com/office/officeart/2005/8/layout/venn1"/>
    <dgm:cxn modelId="{0FBA7D36-4A19-459D-8DE1-94836224200A}" srcId="{94425BE1-5216-4905-BFA8-3A50E745A0F1}" destId="{3F365547-0919-4C94-A54E-69A7DF73309A}" srcOrd="3" destOrd="0" parTransId="{36F3B829-1134-43FE-9040-CCCFCF9016EB}" sibTransId="{A8D71198-7393-4BB2-A6DF-A980A7496AE3}"/>
    <dgm:cxn modelId="{2A61243C-66D6-4F91-8D3C-FC2B404FF5F7}" type="presOf" srcId="{7857A2B9-82F1-47E0-A1E4-CF4F93602F77}" destId="{27C9E895-11CE-41C6-ACB6-0B7DF2E7BF75}" srcOrd="0" destOrd="0" presId="urn:microsoft.com/office/officeart/2005/8/layout/venn1"/>
    <dgm:cxn modelId="{11CDAA4E-BC2C-46A4-B99E-DF2F25706AD7}" type="presOf" srcId="{31A511EF-82E6-46F2-8D56-3B41766940E2}" destId="{7AB5939A-09FD-457D-8364-2463FA124054}" srcOrd="1" destOrd="0" presId="urn:microsoft.com/office/officeart/2005/8/layout/venn1"/>
    <dgm:cxn modelId="{2F090972-8063-4E53-A916-FC2B26CF354B}" type="presOf" srcId="{72E6E978-ACDC-4EB6-A64E-0818A3CE1713}" destId="{5E21A6BE-D36A-4A69-937B-6913B5BC53D3}" srcOrd="0" destOrd="0" presId="urn:microsoft.com/office/officeart/2005/8/layout/venn1"/>
    <dgm:cxn modelId="{996BEA56-B169-44D1-83A1-00DBF63A6C81}" type="presOf" srcId="{31A511EF-82E6-46F2-8D56-3B41766940E2}" destId="{22FB44DA-C928-4387-B026-8530B8BDD5D7}" srcOrd="0" destOrd="0" presId="urn:microsoft.com/office/officeart/2005/8/layout/venn1"/>
    <dgm:cxn modelId="{48216F9C-11C3-49EB-906D-D6D952E132F7}" srcId="{94425BE1-5216-4905-BFA8-3A50E745A0F1}" destId="{7857A2B9-82F1-47E0-A1E4-CF4F93602F77}" srcOrd="1" destOrd="0" parTransId="{4CF2B930-4CBC-4FEC-8F76-E4271D22ACC1}" sibTransId="{FBF4032C-6BF0-45B2-963F-81F9DEBFE1BC}"/>
    <dgm:cxn modelId="{469C8F9E-7D17-4437-84D3-65A893372C79}" type="presOf" srcId="{3F365547-0919-4C94-A54E-69A7DF73309A}" destId="{2099A668-C280-49D5-BCD8-5B0BBA1B23FB}" srcOrd="0" destOrd="0" presId="urn:microsoft.com/office/officeart/2005/8/layout/venn1"/>
    <dgm:cxn modelId="{8F9C65CA-CD63-4E75-812F-0489056A9E13}" srcId="{94425BE1-5216-4905-BFA8-3A50E745A0F1}" destId="{72E6E978-ACDC-4EB6-A64E-0818A3CE1713}" srcOrd="2" destOrd="0" parTransId="{6798258A-CE66-400B-BAA5-62EB85BD6B99}" sibTransId="{DBF0854F-D6D6-4677-842A-EC4FFEC6BDED}"/>
    <dgm:cxn modelId="{6104AFCA-9C4D-4B5B-9B50-478C10678395}" type="presOf" srcId="{7857A2B9-82F1-47E0-A1E4-CF4F93602F77}" destId="{1C55AD7E-CE27-4395-8F69-0864A66B894A}" srcOrd="1" destOrd="0" presId="urn:microsoft.com/office/officeart/2005/8/layout/venn1"/>
    <dgm:cxn modelId="{2FD75CCC-F144-4E90-A89B-6B8CF534C6A7}" srcId="{94425BE1-5216-4905-BFA8-3A50E745A0F1}" destId="{31A511EF-82E6-46F2-8D56-3B41766940E2}" srcOrd="0" destOrd="0" parTransId="{558EBD23-69F9-4C9C-951B-35AE04F45DF2}" sibTransId="{D9852E9F-9249-4BC7-9ED7-52FD5BC25B0D}"/>
    <dgm:cxn modelId="{C5F5C0DB-4986-45C7-A2F8-52FE2FE834DC}" type="presOf" srcId="{3F365547-0919-4C94-A54E-69A7DF73309A}" destId="{53047548-4711-4986-80C0-2FC135E160F7}" srcOrd="1" destOrd="0" presId="urn:microsoft.com/office/officeart/2005/8/layout/venn1"/>
    <dgm:cxn modelId="{F30C69FE-682A-4ED9-AAE3-0F06475C3E24}" type="presOf" srcId="{72E6E978-ACDC-4EB6-A64E-0818A3CE1713}" destId="{FFE0333B-729E-42FE-A7C0-800B2F2696E1}" srcOrd="1" destOrd="0" presId="urn:microsoft.com/office/officeart/2005/8/layout/venn1"/>
    <dgm:cxn modelId="{3B82F586-BEB1-40FA-ADF5-FB1B8CD14BCF}" type="presParOf" srcId="{2EC7B525-8CD9-45FA-8836-339D46FDD2A6}" destId="{22FB44DA-C928-4387-B026-8530B8BDD5D7}" srcOrd="0" destOrd="0" presId="urn:microsoft.com/office/officeart/2005/8/layout/venn1"/>
    <dgm:cxn modelId="{3BB9546F-3BC3-4E65-9087-7F0362B52010}" type="presParOf" srcId="{2EC7B525-8CD9-45FA-8836-339D46FDD2A6}" destId="{7AB5939A-09FD-457D-8364-2463FA124054}" srcOrd="1" destOrd="0" presId="urn:microsoft.com/office/officeart/2005/8/layout/venn1"/>
    <dgm:cxn modelId="{811E9D82-AEEE-4D14-B592-B48B69A86D15}" type="presParOf" srcId="{2EC7B525-8CD9-45FA-8836-339D46FDD2A6}" destId="{27C9E895-11CE-41C6-ACB6-0B7DF2E7BF75}" srcOrd="2" destOrd="0" presId="urn:microsoft.com/office/officeart/2005/8/layout/venn1"/>
    <dgm:cxn modelId="{1DF7B629-1731-4669-8635-549801DEF8D2}" type="presParOf" srcId="{2EC7B525-8CD9-45FA-8836-339D46FDD2A6}" destId="{1C55AD7E-CE27-4395-8F69-0864A66B894A}" srcOrd="3" destOrd="0" presId="urn:microsoft.com/office/officeart/2005/8/layout/venn1"/>
    <dgm:cxn modelId="{DB1B82FF-8059-4C0D-80E5-A20CACD5402D}" type="presParOf" srcId="{2EC7B525-8CD9-45FA-8836-339D46FDD2A6}" destId="{5E21A6BE-D36A-4A69-937B-6913B5BC53D3}" srcOrd="4" destOrd="0" presId="urn:microsoft.com/office/officeart/2005/8/layout/venn1"/>
    <dgm:cxn modelId="{5FC35545-8434-4FD3-9230-99247D61FE0D}" type="presParOf" srcId="{2EC7B525-8CD9-45FA-8836-339D46FDD2A6}" destId="{FFE0333B-729E-42FE-A7C0-800B2F2696E1}" srcOrd="5" destOrd="0" presId="urn:microsoft.com/office/officeart/2005/8/layout/venn1"/>
    <dgm:cxn modelId="{A125D005-F47D-46D5-8DFF-02D229FD40F4}" type="presParOf" srcId="{2EC7B525-8CD9-45FA-8836-339D46FDD2A6}" destId="{2099A668-C280-49D5-BCD8-5B0BBA1B23FB}" srcOrd="6" destOrd="0" presId="urn:microsoft.com/office/officeart/2005/8/layout/venn1"/>
    <dgm:cxn modelId="{B4E53818-A673-4BF7-B29B-86DE62A5433E}" type="presParOf" srcId="{2EC7B525-8CD9-45FA-8836-339D46FDD2A6}" destId="{53047548-4711-4986-80C0-2FC135E160F7}"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B44DA-C928-4387-B026-8530B8BDD5D7}">
      <dsp:nvSpPr>
        <dsp:cNvPr id="0" name=""/>
        <dsp:cNvSpPr/>
      </dsp:nvSpPr>
      <dsp:spPr>
        <a:xfrm>
          <a:off x="1424939" y="41909"/>
          <a:ext cx="2179320" cy="217932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pPr>
          <a:r>
            <a:rPr lang="en-US" sz="1600" b="1" kern="1200" dirty="0">
              <a:latin typeface="+mn-lt"/>
            </a:rPr>
            <a:t>Purchase  or sale of real estate</a:t>
          </a:r>
        </a:p>
      </dsp:txBody>
      <dsp:txXfrm>
        <a:off x="1676399" y="335279"/>
        <a:ext cx="1676400" cy="691515"/>
      </dsp:txXfrm>
    </dsp:sp>
    <dsp:sp modelId="{27C9E895-11CE-41C6-ACB6-0B7DF2E7BF75}">
      <dsp:nvSpPr>
        <dsp:cNvPr id="0" name=""/>
        <dsp:cNvSpPr/>
      </dsp:nvSpPr>
      <dsp:spPr>
        <a:xfrm>
          <a:off x="2495133" y="1066795"/>
          <a:ext cx="2179320" cy="217932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pPr>
          <a:r>
            <a:rPr kumimoji="0" lang="en-US" sz="1600" b="1" i="0" u="none" strike="noStrike" kern="1200" cap="none" normalizeH="0" baseline="0" dirty="0">
              <a:ln/>
              <a:effectLst/>
              <a:latin typeface="+mn-lt"/>
            </a:rPr>
            <a:t>Mortgages</a:t>
          </a:r>
        </a:p>
        <a:p>
          <a:pPr marL="0" marR="0" lvl="0" indent="0" algn="ctr" defTabSz="711200" rtl="0" eaLnBrk="1" fontAlgn="base" latinLnBrk="0" hangingPunct="1">
            <a:lnSpc>
              <a:spcPct val="90000"/>
            </a:lnSpc>
            <a:spcBef>
              <a:spcPct val="0"/>
            </a:spcBef>
            <a:spcAft>
              <a:spcPct val="35000"/>
            </a:spcAft>
            <a:buClrTx/>
            <a:buSzTx/>
            <a:buFontTx/>
            <a:buNone/>
            <a:tabLst/>
          </a:pPr>
          <a:r>
            <a:rPr kumimoji="0" lang="en-US" sz="1600" b="1" i="0" u="none" strike="noStrike" kern="1200" cap="none" normalizeH="0" baseline="0" dirty="0">
              <a:ln/>
              <a:effectLst/>
              <a:latin typeface="+mn-lt"/>
            </a:rPr>
            <a:t>Refinance</a:t>
          </a:r>
        </a:p>
      </dsp:txBody>
      <dsp:txXfrm>
        <a:off x="3668613" y="1318255"/>
        <a:ext cx="838200" cy="1676400"/>
      </dsp:txXfrm>
    </dsp:sp>
    <dsp:sp modelId="{5E21A6BE-D36A-4A69-937B-6913B5BC53D3}">
      <dsp:nvSpPr>
        <dsp:cNvPr id="0" name=""/>
        <dsp:cNvSpPr/>
      </dsp:nvSpPr>
      <dsp:spPr>
        <a:xfrm>
          <a:off x="1424939" y="1969770"/>
          <a:ext cx="2179320" cy="2179320"/>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pPr>
          <a:r>
            <a:rPr kumimoji="0" lang="en-US" sz="1600" b="1" i="0" u="none" strike="noStrike" kern="1200" cap="none" normalizeH="0" baseline="0" dirty="0">
              <a:ln/>
              <a:effectLst/>
              <a:latin typeface="+mn-lt"/>
            </a:rPr>
            <a:t>Business sales</a:t>
          </a:r>
        </a:p>
      </dsp:txBody>
      <dsp:txXfrm>
        <a:off x="1676399" y="3164204"/>
        <a:ext cx="1676400" cy="691515"/>
      </dsp:txXfrm>
    </dsp:sp>
    <dsp:sp modelId="{2099A668-C280-49D5-BCD8-5B0BBA1B23FB}">
      <dsp:nvSpPr>
        <dsp:cNvPr id="0" name=""/>
        <dsp:cNvSpPr/>
      </dsp:nvSpPr>
      <dsp:spPr>
        <a:xfrm>
          <a:off x="461009" y="1005839"/>
          <a:ext cx="2179320" cy="2179320"/>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pPr>
          <a:r>
            <a:rPr kumimoji="0" lang="en-US" sz="1600" b="1" i="0" u="none" strike="noStrike" kern="1200" cap="none" normalizeH="0" baseline="0" dirty="0">
              <a:ln/>
              <a:solidFill>
                <a:srgbClr val="FF0000"/>
              </a:solidFill>
              <a:effectLst/>
              <a:latin typeface="+mn-lt"/>
            </a:rPr>
            <a:t>Wills, powers of Attorneys and Rep Agreements</a:t>
          </a:r>
        </a:p>
      </dsp:txBody>
      <dsp:txXfrm>
        <a:off x="628649" y="1257299"/>
        <a:ext cx="838200" cy="16764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8CEC3D-96F7-401F-9673-3EE7F75C9C5B}" type="datetimeFigureOut">
              <a:rPr lang="en-US"/>
              <a:t>3/16/2026</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8ED8CD-4E4C-49AC-BDC6-2963BA49E54F}" type="slidenum">
              <a:rPr/>
              <a:t>‹#›</a:t>
            </a:fld>
            <a:endParaRPr dirty="0"/>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32BCF4-D26D-4DAF-9F57-FE1E61FE7935}" type="datetimeFigureOut">
              <a:rPr lang="en-US"/>
              <a:t>3/16/2026</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B91549-43BF-425A-AF25-75262019208C}" type="slidenum">
              <a:rPr/>
              <a:t>‹#›</a:t>
            </a:fld>
            <a:endParaRPr dirty="0"/>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B91549-43BF-425A-AF25-75262019208C}" type="slidenum">
              <a:rPr lang="en-US" smtClean="0"/>
              <a:t>1</a:t>
            </a:fld>
            <a:endParaRPr lang="en-US" dirty="0"/>
          </a:p>
        </p:txBody>
      </p:sp>
    </p:spTree>
    <p:extLst>
      <p:ext uri="{BB962C8B-B14F-4D97-AF65-F5344CB8AC3E}">
        <p14:creationId xmlns:p14="http://schemas.microsoft.com/office/powerpoint/2010/main" val="353178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p:cNvGrpSpPr/>
          <p:nvPr/>
        </p:nvGrpSpPr>
        <p:grpSpPr>
          <a:xfrm>
            <a:off x="31542" y="-1"/>
            <a:ext cx="12190413" cy="6858001"/>
            <a:chOff x="-1588" y="0"/>
            <a:chExt cx="12190413" cy="6858001"/>
          </a:xfrm>
        </p:grpSpPr>
        <p:sp>
          <p:nvSpPr>
            <p:cNvPr id="11" name="Rectangle 10"/>
            <p:cNvSpPr/>
            <p:nvPr/>
          </p:nvSpPr>
          <p:spPr>
            <a:xfrm>
              <a:off x="-1588" y="0"/>
              <a:ext cx="12188952" cy="6858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73625" y="0"/>
              <a:ext cx="7315200" cy="6858001"/>
            </a:xfrm>
            <a:prstGeom prst="rect">
              <a:avLst/>
            </a:prstGeom>
          </p:spPr>
        </p:pic>
      </p:grpSp>
      <p:sp>
        <p:nvSpPr>
          <p:cNvPr id="2" name="Title 1"/>
          <p:cNvSpPr>
            <a:spLocks noGrp="1"/>
          </p:cNvSpPr>
          <p:nvPr>
            <p:ph type="ctrTitle"/>
          </p:nvPr>
        </p:nvSpPr>
        <p:spPr>
          <a:xfrm>
            <a:off x="608013" y="609600"/>
            <a:ext cx="3962400" cy="4724399"/>
          </a:xfrm>
        </p:spPr>
        <p:txBody>
          <a:bodyPr>
            <a:normAutofit/>
          </a:bodyPr>
          <a:lstStyle>
            <a:lvl1pPr>
              <a:defRPr sz="4800"/>
            </a:lvl1pPr>
          </a:lstStyle>
          <a:p>
            <a:r>
              <a:rPr lang="en-US"/>
              <a:t>Click to edit Master title style</a:t>
            </a:r>
            <a:endParaRPr dirty="0"/>
          </a:p>
        </p:txBody>
      </p:sp>
      <p:sp>
        <p:nvSpPr>
          <p:cNvPr id="3" name="Subtitle 2"/>
          <p:cNvSpPr>
            <a:spLocks noGrp="1"/>
          </p:cNvSpPr>
          <p:nvPr>
            <p:ph type="subTitle" idx="1"/>
          </p:nvPr>
        </p:nvSpPr>
        <p:spPr>
          <a:xfrm>
            <a:off x="608013" y="5410200"/>
            <a:ext cx="3962400"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8" name="Date Placeholder 7"/>
          <p:cNvSpPr>
            <a:spLocks noGrp="1"/>
          </p:cNvSpPr>
          <p:nvPr>
            <p:ph type="dt" sz="half" idx="10"/>
          </p:nvPr>
        </p:nvSpPr>
        <p:spPr/>
        <p:txBody>
          <a:bodyPr/>
          <a:lstStyle>
            <a:lvl1pPr>
              <a:defRPr>
                <a:solidFill>
                  <a:schemeClr val="tx1"/>
                </a:solidFill>
              </a:defRPr>
            </a:lvl1pPr>
          </a:lstStyle>
          <a:p>
            <a:fld id="{DAD2365B-5397-4552-89D2-3C31D6B894C4}" type="datetime1">
              <a:rPr lang="en-US" smtClean="0"/>
              <a:t>3/16/2026</a:t>
            </a:fld>
            <a:endParaRPr lang="en-US" dirty="0"/>
          </a:p>
        </p:txBody>
      </p:sp>
      <p:sp>
        <p:nvSpPr>
          <p:cNvPr id="9" name="Footer Placeholder 8"/>
          <p:cNvSpPr>
            <a:spLocks noGrp="1"/>
          </p:cNvSpPr>
          <p:nvPr>
            <p:ph type="ftr" sz="quarter" idx="11"/>
          </p:nvPr>
        </p:nvSpPr>
        <p:spPr bwMode="ltGray"/>
        <p:txBody>
          <a:bodyPr/>
          <a:lstStyle>
            <a:lvl1pPr>
              <a:defRPr>
                <a:solidFill>
                  <a:schemeClr val="bg1"/>
                </a:solidFill>
              </a:defRPr>
            </a:lvl1pPr>
          </a:lstStyle>
          <a:p>
            <a:r>
              <a:rPr lang="en-US" dirty="0"/>
              <a:t>Add a footer</a:t>
            </a:r>
          </a:p>
        </p:txBody>
      </p:sp>
      <p:sp>
        <p:nvSpPr>
          <p:cNvPr id="10" name="Slide Number Placeholder 9"/>
          <p:cNvSpPr>
            <a:spLocks noGrp="1"/>
          </p:cNvSpPr>
          <p:nvPr>
            <p:ph type="sldNum" sz="quarter" idx="12"/>
          </p:nvPr>
        </p:nvSpPr>
        <p:spPr bwMode="ltGray"/>
        <p:txBody>
          <a:bodyPr/>
          <a:lstStyle>
            <a:lvl1pPr>
              <a:defRPr>
                <a:solidFill>
                  <a:schemeClr val="bg1"/>
                </a:solidFill>
              </a:defRPr>
            </a:lvl1pPr>
          </a:lstStyle>
          <a:p>
            <a:fld id="{A3F31473-23EB-4724-8B59-FE6D21D89FA4}" type="slidenum">
              <a:rPr lang="en-US" smtClean="0"/>
              <a:pPr/>
              <a:t>‹#›</a:t>
            </a:fld>
            <a:endParaRPr lang="en-US" dirty="0"/>
          </a:p>
        </p:txBody>
      </p:sp>
    </p:spTree>
    <p:extLst>
      <p:ext uri="{BB962C8B-B14F-4D97-AF65-F5344CB8AC3E}">
        <p14:creationId xmlns:p14="http://schemas.microsoft.com/office/powerpoint/2010/main" val="178942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hasCustomPrompt="1"/>
          </p:nvPr>
        </p:nvSpPr>
        <p:spPr/>
        <p:txBody>
          <a:bodyPr vert="eaVert"/>
          <a:lstStyle>
            <a:lvl1pPr>
              <a:defRPr/>
            </a:lvl1pPr>
            <a:lvl2pPr>
              <a:defRPr/>
            </a:lvl2pPr>
            <a:lvl3pPr>
              <a:defRPr/>
            </a:lvl3pPr>
            <a:lvl4pPr>
              <a:defRPr/>
            </a:lvl4pPr>
            <a:lvl5pPr>
              <a:defRPr/>
            </a:lvl5pPr>
            <a:lvl6pPr>
              <a:defRPr/>
            </a:lvl6pPr>
            <a:lvl7pPr>
              <a:defRPr/>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718D474-84CF-40A5-B032-DFFDE135438A}" type="datetime1">
              <a:rPr lang="en-US" smtClean="0"/>
              <a:t>3/16/2026</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28934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2" y="685800"/>
            <a:ext cx="1295401" cy="5486400"/>
          </a:xfrm>
        </p:spPr>
        <p:txBody>
          <a:bodyPr vert="eaVert"/>
          <a:lstStyle/>
          <a:p>
            <a:r>
              <a:rPr lang="en-US"/>
              <a:t>Click to edit Master title style</a:t>
            </a:r>
            <a:endParaRPr/>
          </a:p>
        </p:txBody>
      </p:sp>
      <p:sp>
        <p:nvSpPr>
          <p:cNvPr id="3" name="Vertical Text Placeholder 2"/>
          <p:cNvSpPr>
            <a:spLocks noGrp="1"/>
          </p:cNvSpPr>
          <p:nvPr>
            <p:ph type="body" orient="vert" idx="1" hasCustomPrompt="1"/>
          </p:nvPr>
        </p:nvSpPr>
        <p:spPr>
          <a:xfrm>
            <a:off x="608012" y="685800"/>
            <a:ext cx="9474253" cy="5486400"/>
          </a:xfrm>
        </p:spPr>
        <p:txBody>
          <a:bodyPr vert="eaVert"/>
          <a:lstStyle>
            <a:lvl1pPr>
              <a:defRPr/>
            </a:lvl1pPr>
            <a:lvl2pPr>
              <a:defRPr/>
            </a:lvl2pPr>
            <a:lvl3pPr>
              <a:defRPr/>
            </a:lvl3pPr>
            <a:lvl4pPr>
              <a:defRPr/>
            </a:lvl4pPr>
            <a:lvl5pPr>
              <a:defRPr/>
            </a:lvl5pPr>
            <a:lvl6pPr>
              <a:defRPr/>
            </a:lvl6pPr>
            <a:lvl7pPr>
              <a:defRPr/>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067C6EF-6B90-465F-AC36-47BDECADBD65}" type="datetime1">
              <a:rPr lang="en-US" smtClean="0"/>
              <a:t>3/16/2026</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187056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1DEEFA-C6DD-771C-5224-143A0B949625}"/>
              </a:ext>
            </a:extLst>
          </p:cNvPr>
          <p:cNvSpPr>
            <a:spLocks noGrp="1"/>
          </p:cNvSpPr>
          <p:nvPr>
            <p:ph type="dt" sz="half" idx="10"/>
          </p:nvPr>
        </p:nvSpPr>
        <p:spPr/>
        <p:txBody>
          <a:bodyPr/>
          <a:lstStyle>
            <a:lvl1pPr>
              <a:defRPr/>
            </a:lvl1pPr>
          </a:lstStyle>
          <a:p>
            <a:pPr>
              <a:defRPr/>
            </a:pPr>
            <a:fld id="{FD347EAB-08BF-4E49-A4D5-C507B3C5869B}" type="datetimeFigureOut">
              <a:rPr lang="en-CA"/>
              <a:pPr>
                <a:defRPr/>
              </a:pPr>
              <a:t>2026-03-16</a:t>
            </a:fld>
            <a:endParaRPr lang="en-CA"/>
          </a:p>
        </p:txBody>
      </p:sp>
      <p:sp>
        <p:nvSpPr>
          <p:cNvPr id="5" name="Footer Placeholder 4">
            <a:extLst>
              <a:ext uri="{FF2B5EF4-FFF2-40B4-BE49-F238E27FC236}">
                <a16:creationId xmlns:a16="http://schemas.microsoft.com/office/drawing/2014/main" id="{2AB57D1E-8F56-6BA7-4DC4-F55AD7D4C005}"/>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B5FDE580-74D7-FADC-0FD6-F5F9377AD871}"/>
              </a:ext>
            </a:extLst>
          </p:cNvPr>
          <p:cNvSpPr>
            <a:spLocks noGrp="1"/>
          </p:cNvSpPr>
          <p:nvPr>
            <p:ph type="sldNum" sz="quarter" idx="12"/>
          </p:nvPr>
        </p:nvSpPr>
        <p:spPr/>
        <p:txBody>
          <a:bodyPr/>
          <a:lstStyle>
            <a:lvl1pPr>
              <a:defRPr/>
            </a:lvl1pPr>
          </a:lstStyle>
          <a:p>
            <a:pPr>
              <a:defRPr/>
            </a:pPr>
            <a:fld id="{9F02637B-C051-459C-9518-A3416211443C}" type="slidenum">
              <a:rPr lang="en-CA" altLang="en-US"/>
              <a:pPr>
                <a:defRPr/>
              </a:pPr>
              <a:t>‹#›</a:t>
            </a:fld>
            <a:endParaRPr lang="en-CA" altLang="en-US"/>
          </a:p>
        </p:txBody>
      </p:sp>
    </p:spTree>
    <p:extLst>
      <p:ext uri="{BB962C8B-B14F-4D97-AF65-F5344CB8AC3E}">
        <p14:creationId xmlns:p14="http://schemas.microsoft.com/office/powerpoint/2010/main" val="362124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3812" y="685801"/>
            <a:ext cx="1028700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D1E4A86-2703-4937-ABF7-D8FBDB5C3D3E}" type="datetime1">
              <a:rPr lang="en-US" smtClean="0"/>
              <a:t>3/16/2026</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424241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14600"/>
            <a:ext cx="8229599" cy="2819400"/>
          </a:xfrm>
        </p:spPr>
        <p:txBody>
          <a:bodyPr anchor="b">
            <a:norm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606425" y="5410200"/>
            <a:ext cx="8231187" cy="762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2E02F23-BD92-4B7B-9DFF-42EEC8F21ED4}" type="datetime1">
              <a:rPr lang="en-US" smtClean="0"/>
              <a:t>3/16/2026</a:t>
            </a:fld>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A3F31473-23EB-4724-8B59-FE6D21D89FA4}" type="slidenum">
              <a:rPr lang="en-US" smtClean="0"/>
              <a:pPr/>
              <a:t>‹#›</a:t>
            </a:fld>
            <a:endParaRPr lang="en-US" dirty="0"/>
          </a:p>
        </p:txBody>
      </p:sp>
    </p:spTree>
    <p:extLst>
      <p:ext uri="{BB962C8B-B14F-4D97-AF65-F5344CB8AC3E}">
        <p14:creationId xmlns:p14="http://schemas.microsoft.com/office/powerpoint/2010/main" val="250470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sz="half" idx="1" hasCustomPrompt="1"/>
          </p:nvPr>
        </p:nvSpPr>
        <p:spPr>
          <a:xfrm>
            <a:off x="1293813" y="685800"/>
            <a:ext cx="5029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551614" y="685800"/>
            <a:ext cx="5029199"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814B7EA-8738-442B-ADC7-3A7E6F5C49CD}" type="datetime1">
              <a:rPr lang="en-US" smtClean="0"/>
              <a:t>3/16/2026</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112207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05400"/>
            <a:ext cx="10971372" cy="10668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664" y="685800"/>
            <a:ext cx="5029200"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1293664" y="1752600"/>
            <a:ext cx="502920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51613" y="685800"/>
            <a:ext cx="5029200"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550025" y="1752600"/>
            <a:ext cx="502920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FE5692D-78A6-499F-901A-E660774CC8EE}" type="datetime1">
              <a:rPr lang="en-US" smtClean="0"/>
              <a:t>3/16/2026</a:t>
            </a:fld>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356480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776F355-F21B-43C0-ABBD-B5AEBBE279A6}" type="datetime1">
              <a:rPr lang="en-US" smtClean="0"/>
              <a:t>3/16/2026</a:t>
            </a:fld>
            <a:endParaRPr lang="en-US" dirty="0"/>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308236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B95E7-F437-40FB-91EE-0B08B57CB523}" type="datetime1">
              <a:rPr lang="en-US" smtClean="0"/>
              <a:t>3/16/2026</a:t>
            </a:fld>
            <a:endParaRPr lang="en-US" dirty="0"/>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24484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4" y="685800"/>
            <a:ext cx="3962400" cy="4648200"/>
          </a:xfrm>
        </p:spPr>
        <p:txBody>
          <a:bodyPr anchor="b">
            <a:noAutofit/>
          </a:bodyPr>
          <a:lstStyle>
            <a:lvl1pPr algn="l">
              <a:defRPr sz="3600" b="0"/>
            </a:lvl1pPr>
          </a:lstStyle>
          <a:p>
            <a:r>
              <a:rPr lang="en-US"/>
              <a:t>Click to edit Master title style</a:t>
            </a:r>
            <a:endParaRPr/>
          </a:p>
        </p:txBody>
      </p:sp>
      <p:sp>
        <p:nvSpPr>
          <p:cNvPr id="4" name="Text Placeholder 3"/>
          <p:cNvSpPr>
            <a:spLocks noGrp="1"/>
          </p:cNvSpPr>
          <p:nvPr>
            <p:ph type="body" sz="half" idx="2"/>
          </p:nvPr>
        </p:nvSpPr>
        <p:spPr>
          <a:xfrm>
            <a:off x="608013" y="5410200"/>
            <a:ext cx="3962400"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hasCustomPrompt="1"/>
          </p:nvPr>
        </p:nvSpPr>
        <p:spPr>
          <a:xfrm>
            <a:off x="4875212" y="685800"/>
            <a:ext cx="6704171"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7709EEF-87D9-4049-9A5D-A2B5E4C83A85}" type="datetime1">
              <a:rPr lang="en-US" smtClean="0"/>
              <a:t>3/16/2026</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35069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4" y="685800"/>
            <a:ext cx="3962400" cy="4648200"/>
          </a:xfrm>
        </p:spPr>
        <p:txBody>
          <a:bodyPr anchor="b">
            <a:normAutofit/>
          </a:bodyPr>
          <a:lstStyle>
            <a:lvl1pPr algn="l">
              <a:defRPr sz="3600" b="0"/>
            </a:lvl1pPr>
          </a:lstStyle>
          <a:p>
            <a:r>
              <a:rPr lang="en-US"/>
              <a:t>Click to edit Master title style</a:t>
            </a:r>
            <a:endParaRPr dirty="0"/>
          </a:p>
        </p:txBody>
      </p:sp>
      <p:sp>
        <p:nvSpPr>
          <p:cNvPr id="4" name="Text Placeholder 3"/>
          <p:cNvSpPr>
            <a:spLocks noGrp="1"/>
          </p:cNvSpPr>
          <p:nvPr>
            <p:ph type="body" sz="half" idx="2"/>
          </p:nvPr>
        </p:nvSpPr>
        <p:spPr>
          <a:xfrm>
            <a:off x="608013" y="5410200"/>
            <a:ext cx="3962400"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875213" y="685800"/>
            <a:ext cx="6705600" cy="5486400"/>
          </a:xfrm>
          <a:ln w="63500">
            <a:solidFill>
              <a:schemeClr val="bg1"/>
            </a:solidFill>
            <a:miter lim="800000"/>
          </a:ln>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5" name="Date Placeholder 4"/>
          <p:cNvSpPr>
            <a:spLocks noGrp="1"/>
          </p:cNvSpPr>
          <p:nvPr>
            <p:ph type="dt" sz="half" idx="10"/>
          </p:nvPr>
        </p:nvSpPr>
        <p:spPr/>
        <p:txBody>
          <a:bodyPr/>
          <a:lstStyle/>
          <a:p>
            <a:fld id="{CAEBD992-82F2-4752-BCD7-4BDCCFA26099}" type="datetime1">
              <a:rPr lang="en-US" smtClean="0"/>
              <a:t>3/16/2026</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162742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2"/>
      </p:bgRef>
    </p:bg>
    <p:spTree>
      <p:nvGrpSpPr>
        <p:cNvPr id="1" name=""/>
        <p:cNvGrpSpPr/>
        <p:nvPr/>
      </p:nvGrpSpPr>
      <p:grpSpPr>
        <a:xfrm>
          <a:off x="0" y="0"/>
          <a:ext cx="0" cy="0"/>
          <a:chOff x="0" y="0"/>
          <a:chExt cx="0" cy="0"/>
        </a:xfrm>
      </p:grpSpPr>
      <p:sp>
        <p:nvSpPr>
          <p:cNvPr id="7" name="Rectangle 6"/>
          <p:cNvSpPr/>
          <p:nvPr/>
        </p:nvSpPr>
        <p:spPr>
          <a:xfrm>
            <a:off x="-1588" y="0"/>
            <a:ext cx="12188952" cy="6858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1293813" y="685800"/>
            <a:ext cx="10287000" cy="4190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609441" y="5105400"/>
            <a:ext cx="10971372" cy="1066800"/>
          </a:xfrm>
          <a:prstGeom prst="rect">
            <a:avLst/>
          </a:prstGeom>
        </p:spPr>
        <p:txBody>
          <a:bodyPr vert="horz" lIns="91440" tIns="45720" rIns="91440" bIns="45720" rtlCol="0" anchor="b">
            <a:normAutofit/>
          </a:bodyPr>
          <a:lstStyle/>
          <a:p>
            <a:r>
              <a:rPr lang="en-US"/>
              <a:t>Click to edit Master title style</a:t>
            </a:r>
            <a:endParaRP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solidFill>
              </a:defRPr>
            </a:lvl1pPr>
          </a:lstStyle>
          <a:p>
            <a:fld id="{7590C4DA-EDE6-465C-B91D-0B6D7078AFBA}" type="datetime1">
              <a:rPr lang="en-US" smtClean="0"/>
              <a:pPr/>
              <a:t>3/16/2026</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solidFill>
              </a:defRPr>
            </a:lvl1pPr>
          </a:lstStyle>
          <a:p>
            <a:fld id="{A3F31473-23EB-4724-8B59-FE6D21D89FA4}" type="slidenum">
              <a:rPr lang="en-US" smtClean="0"/>
              <a:pPr/>
              <a:t>‹#›</a:t>
            </a:fld>
            <a:endParaRPr lang="en-US" dirty="0"/>
          </a:p>
        </p:txBody>
      </p:sp>
    </p:spTree>
    <p:extLst>
      <p:ext uri="{BB962C8B-B14F-4D97-AF65-F5344CB8AC3E}">
        <p14:creationId xmlns:p14="http://schemas.microsoft.com/office/powerpoint/2010/main" val="184353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58134" indent="-285750" algn="l" defTabSz="914400" rtl="0" eaLnBrk="1" latinLnBrk="0" hangingPunct="1">
        <a:lnSpc>
          <a:spcPct val="90000"/>
        </a:lnSpc>
        <a:spcBef>
          <a:spcPts val="600"/>
        </a:spcBef>
        <a:buSzPct val="80000"/>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http://www.uptownnotaries.ca/" TargetMode="External"/><Relationship Id="rId4" Type="http://schemas.openxmlformats.org/officeDocument/2006/relationships/hyperlink" Target="mailto:Natalya@uptownnotraies.c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Uptown Notaries</a:t>
            </a:r>
          </a:p>
        </p:txBody>
      </p:sp>
      <p:sp>
        <p:nvSpPr>
          <p:cNvPr id="3" name="Subtitle 2"/>
          <p:cNvSpPr>
            <a:spLocks noGrp="1"/>
          </p:cNvSpPr>
          <p:nvPr>
            <p:ph type="subTitle" idx="1"/>
          </p:nvPr>
        </p:nvSpPr>
        <p:spPr/>
        <p:txBody>
          <a:bodyPr/>
          <a:lstStyle/>
          <a:p>
            <a:r>
              <a:rPr lang="en-US" dirty="0"/>
              <a:t>How we can help you</a:t>
            </a:r>
          </a:p>
        </p:txBody>
      </p:sp>
      <p:pic>
        <p:nvPicPr>
          <p:cNvPr id="5" name="Picture 4" descr="A person sitting at a desk&#10;&#10;Description automatically generated with low confidence">
            <a:extLst>
              <a:ext uri="{FF2B5EF4-FFF2-40B4-BE49-F238E27FC236}">
                <a16:creationId xmlns:a16="http://schemas.microsoft.com/office/drawing/2014/main" id="{830CC4BC-2D88-4BBA-9431-E121BB16A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577" y="0"/>
            <a:ext cx="10306371" cy="6858000"/>
          </a:xfrm>
          <a:prstGeom prst="rect">
            <a:avLst/>
          </a:prstGeom>
        </p:spPr>
      </p:pic>
      <p:pic>
        <p:nvPicPr>
          <p:cNvPr id="6" name="Picture 5">
            <a:extLst>
              <a:ext uri="{FF2B5EF4-FFF2-40B4-BE49-F238E27FC236}">
                <a16:creationId xmlns:a16="http://schemas.microsoft.com/office/drawing/2014/main" id="{B5632824-ABC9-44A3-A63B-F96F2C28184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727" y="404664"/>
            <a:ext cx="2105025" cy="964565"/>
          </a:xfrm>
          <a:prstGeom prst="rect">
            <a:avLst/>
          </a:prstGeom>
          <a:noFill/>
          <a:ln>
            <a:noFill/>
          </a:ln>
        </p:spPr>
      </p:pic>
    </p:spTree>
    <p:extLst>
      <p:ext uri="{BB962C8B-B14F-4D97-AF65-F5344CB8AC3E}">
        <p14:creationId xmlns:p14="http://schemas.microsoft.com/office/powerpoint/2010/main" val="3440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D0F3-36F3-2EFB-A006-DF111E5BE021}"/>
              </a:ext>
            </a:extLst>
          </p:cNvPr>
          <p:cNvSpPr>
            <a:spLocks noGrp="1"/>
          </p:cNvSpPr>
          <p:nvPr>
            <p:ph type="title"/>
          </p:nvPr>
        </p:nvSpPr>
        <p:spPr/>
        <p:txBody>
          <a:bodyPr/>
          <a:lstStyle/>
          <a:p>
            <a:r>
              <a:rPr lang="en-US" dirty="0"/>
              <a:t>Wills Notice</a:t>
            </a:r>
          </a:p>
        </p:txBody>
      </p:sp>
      <p:sp>
        <p:nvSpPr>
          <p:cNvPr id="3" name="TextBox 2">
            <a:extLst>
              <a:ext uri="{FF2B5EF4-FFF2-40B4-BE49-F238E27FC236}">
                <a16:creationId xmlns:a16="http://schemas.microsoft.com/office/drawing/2014/main" id="{7D7CCB3E-10B0-C826-A77C-50B98643E4D1}"/>
              </a:ext>
            </a:extLst>
          </p:cNvPr>
          <p:cNvSpPr txBox="1"/>
          <p:nvPr/>
        </p:nvSpPr>
        <p:spPr>
          <a:xfrm>
            <a:off x="3430116" y="1556792"/>
            <a:ext cx="7777508" cy="2554545"/>
          </a:xfrm>
          <a:prstGeom prst="rect">
            <a:avLst/>
          </a:prstGeom>
          <a:noFill/>
        </p:spPr>
        <p:txBody>
          <a:bodyPr wrap="square" rtlCol="0">
            <a:spAutoFit/>
          </a:bodyPr>
          <a:lstStyle/>
          <a:p>
            <a:r>
              <a:rPr lang="en-US" sz="3200" b="1" dirty="0"/>
              <a:t>Ensures there is record of your Will</a:t>
            </a:r>
          </a:p>
          <a:p>
            <a:endParaRPr lang="en-US" sz="3200" b="1" dirty="0"/>
          </a:p>
          <a:p>
            <a:r>
              <a:rPr lang="en-US" sz="3200" b="1" dirty="0"/>
              <a:t>No access to the contents of your Will</a:t>
            </a:r>
          </a:p>
          <a:p>
            <a:endParaRPr lang="en-US" sz="3200" b="1" dirty="0"/>
          </a:p>
          <a:p>
            <a:r>
              <a:rPr lang="en-US" sz="3200" b="1" dirty="0"/>
              <a:t>Good idea to register</a:t>
            </a:r>
          </a:p>
        </p:txBody>
      </p:sp>
    </p:spTree>
    <p:extLst>
      <p:ext uri="{BB962C8B-B14F-4D97-AF65-F5344CB8AC3E}">
        <p14:creationId xmlns:p14="http://schemas.microsoft.com/office/powerpoint/2010/main" val="343363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tack of file folders">
            <a:extLst>
              <a:ext uri="{FF2B5EF4-FFF2-40B4-BE49-F238E27FC236}">
                <a16:creationId xmlns:a16="http://schemas.microsoft.com/office/drawing/2014/main" id="{862CDA47-B7C6-D8FC-EAF9-2AB4CEC8AE05}"/>
              </a:ext>
            </a:extLst>
          </p:cNvPr>
          <p:cNvPicPr>
            <a:picLocks noGrp="1" noChangeAspect="1"/>
          </p:cNvPicPr>
          <p:nvPr>
            <p:ph type="pic" idx="1"/>
          </p:nvPr>
        </p:nvPicPr>
        <p:blipFill>
          <a:blip r:embed="rId2"/>
          <a:srcRect t="820" b="820"/>
          <a:stretch>
            <a:fillRect/>
          </a:stretch>
        </p:blipFill>
        <p:spPr/>
      </p:pic>
      <p:sp>
        <p:nvSpPr>
          <p:cNvPr id="3" name="Title 2">
            <a:extLst>
              <a:ext uri="{FF2B5EF4-FFF2-40B4-BE49-F238E27FC236}">
                <a16:creationId xmlns:a16="http://schemas.microsoft.com/office/drawing/2014/main" id="{66CD9B92-EB4A-B5AC-BFCC-7128380119BC}"/>
              </a:ext>
            </a:extLst>
          </p:cNvPr>
          <p:cNvSpPr>
            <a:spLocks noGrp="1"/>
          </p:cNvSpPr>
          <p:nvPr>
            <p:ph type="title"/>
          </p:nvPr>
        </p:nvSpPr>
        <p:spPr/>
        <p:txBody>
          <a:bodyPr/>
          <a:lstStyle/>
          <a:p>
            <a:r>
              <a:rPr lang="en-US" dirty="0"/>
              <a:t>Probate Fees</a:t>
            </a:r>
          </a:p>
        </p:txBody>
      </p:sp>
      <p:sp>
        <p:nvSpPr>
          <p:cNvPr id="4" name="Text Placeholder 3">
            <a:extLst>
              <a:ext uri="{FF2B5EF4-FFF2-40B4-BE49-F238E27FC236}">
                <a16:creationId xmlns:a16="http://schemas.microsoft.com/office/drawing/2014/main" id="{E2F813CA-148F-0BA6-DA2F-C8B1EC8FCF0F}"/>
              </a:ext>
            </a:extLst>
          </p:cNvPr>
          <p:cNvSpPr>
            <a:spLocks noGrp="1"/>
          </p:cNvSpPr>
          <p:nvPr>
            <p:ph type="body" sz="half" idx="2"/>
          </p:nvPr>
        </p:nvSpPr>
        <p:spPr/>
        <p:txBody>
          <a:bodyPr>
            <a:normAutofit/>
          </a:bodyPr>
          <a:lstStyle/>
          <a:p>
            <a:r>
              <a:rPr lang="en-US" dirty="0"/>
              <a:t>How to avoid</a:t>
            </a:r>
          </a:p>
        </p:txBody>
      </p:sp>
    </p:spTree>
    <p:extLst>
      <p:ext uri="{BB962C8B-B14F-4D97-AF65-F5344CB8AC3E}">
        <p14:creationId xmlns:p14="http://schemas.microsoft.com/office/powerpoint/2010/main" val="361519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6B7202-53CF-4A05-912F-69F53083C057}"/>
              </a:ext>
            </a:extLst>
          </p:cNvPr>
          <p:cNvSpPr txBox="1"/>
          <p:nvPr/>
        </p:nvSpPr>
        <p:spPr>
          <a:xfrm>
            <a:off x="477788" y="764704"/>
            <a:ext cx="11521280" cy="4093428"/>
          </a:xfrm>
          <a:prstGeom prst="rect">
            <a:avLst/>
          </a:prstGeom>
          <a:noFill/>
          <a:ln>
            <a:solidFill>
              <a:schemeClr val="bg2"/>
            </a:solidFill>
          </a:ln>
        </p:spPr>
        <p:txBody>
          <a:bodyPr wrap="square">
            <a:spAutoFit/>
          </a:bodyPr>
          <a:lstStyle/>
          <a:p>
            <a:pPr eaLnBrk="1" hangingPunct="1">
              <a:spcBef>
                <a:spcPct val="0"/>
              </a:spcBef>
              <a:buFontTx/>
              <a:buNone/>
            </a:pPr>
            <a:r>
              <a:rPr lang="en-CA" altLang="en-US" sz="3600" b="1" dirty="0"/>
              <a:t>Assessed according to the gross value of the estate</a:t>
            </a:r>
          </a:p>
          <a:p>
            <a:pPr eaLnBrk="1" hangingPunct="1">
              <a:spcBef>
                <a:spcPct val="0"/>
              </a:spcBef>
              <a:buFontTx/>
              <a:buNone/>
            </a:pPr>
            <a:endParaRPr lang="en-CA" altLang="en-US" sz="3200" b="1" dirty="0"/>
          </a:p>
          <a:p>
            <a:pPr eaLnBrk="1" hangingPunct="1">
              <a:spcBef>
                <a:spcPct val="0"/>
              </a:spcBef>
              <a:buFontTx/>
              <a:buNone/>
            </a:pPr>
            <a:r>
              <a:rPr lang="en-CA" altLang="en-US" sz="3200" b="1" dirty="0"/>
              <a:t>• Only assets that pass through the estate are subject to these fees</a:t>
            </a:r>
          </a:p>
          <a:p>
            <a:pPr eaLnBrk="1" hangingPunct="1">
              <a:spcBef>
                <a:spcPct val="0"/>
              </a:spcBef>
              <a:buFontTx/>
              <a:buNone/>
            </a:pPr>
            <a:r>
              <a:rPr lang="en-CA" altLang="en-US" sz="3200" b="1" dirty="0"/>
              <a:t>• Can avoid these fees by way of </a:t>
            </a:r>
            <a:r>
              <a:rPr lang="en-CA" altLang="en-US" sz="3200" b="1" i="1" dirty="0"/>
              <a:t>inter </a:t>
            </a:r>
            <a:r>
              <a:rPr lang="en-CA" altLang="en-US" sz="3200" b="1" i="1" dirty="0" err="1"/>
              <a:t>vivos</a:t>
            </a:r>
            <a:r>
              <a:rPr lang="en-CA" altLang="en-US" sz="3200" b="1" i="1" dirty="0"/>
              <a:t> </a:t>
            </a:r>
            <a:r>
              <a:rPr lang="en-CA" altLang="en-US" sz="3200" b="1" dirty="0"/>
              <a:t>gifts </a:t>
            </a:r>
          </a:p>
          <a:p>
            <a:pPr eaLnBrk="1" hangingPunct="1">
              <a:spcBef>
                <a:spcPct val="0"/>
              </a:spcBef>
              <a:buFontTx/>
              <a:buNone/>
            </a:pPr>
            <a:r>
              <a:rPr lang="en-CA" altLang="en-US" sz="3200" b="1" dirty="0"/>
              <a:t>• Joint tenancies: ownership passes to the survivor by</a:t>
            </a:r>
          </a:p>
          <a:p>
            <a:pPr eaLnBrk="1" hangingPunct="1">
              <a:spcBef>
                <a:spcPct val="0"/>
              </a:spcBef>
              <a:buFontTx/>
              <a:buNone/>
            </a:pPr>
            <a:r>
              <a:rPr lang="en-CA" altLang="en-US" sz="3200" b="1" dirty="0"/>
              <a:t>operation of law (directly without passing through the estate)</a:t>
            </a:r>
          </a:p>
          <a:p>
            <a:pPr eaLnBrk="1" hangingPunct="1">
              <a:spcBef>
                <a:spcPct val="0"/>
              </a:spcBef>
              <a:buFontTx/>
              <a:buNone/>
            </a:pPr>
            <a:r>
              <a:rPr lang="en-CA" altLang="en-US" sz="3200" b="1" dirty="0"/>
              <a:t>• Insurance, pensions, RRSPs pass directly to designated beneficiaries</a:t>
            </a:r>
            <a:endParaRPr lang="en-US" sz="3200" b="1" dirty="0"/>
          </a:p>
        </p:txBody>
      </p:sp>
    </p:spTree>
    <p:extLst>
      <p:ext uri="{BB962C8B-B14F-4D97-AF65-F5344CB8AC3E}">
        <p14:creationId xmlns:p14="http://schemas.microsoft.com/office/powerpoint/2010/main" val="130962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02A838-B23B-A481-851E-0F88DB86CB70}"/>
              </a:ext>
            </a:extLst>
          </p:cNvPr>
          <p:cNvSpPr txBox="1"/>
          <p:nvPr/>
        </p:nvSpPr>
        <p:spPr>
          <a:xfrm>
            <a:off x="1413892" y="548680"/>
            <a:ext cx="9289032" cy="5509200"/>
          </a:xfrm>
          <a:prstGeom prst="rect">
            <a:avLst/>
          </a:prstGeom>
          <a:noFill/>
          <a:ln>
            <a:solidFill>
              <a:schemeClr val="bg2"/>
            </a:solidFill>
          </a:ln>
        </p:spPr>
        <p:txBody>
          <a:bodyPr wrap="square">
            <a:spAutoFit/>
          </a:bodyPr>
          <a:lstStyle/>
          <a:p>
            <a:pPr eaLnBrk="1" hangingPunct="1">
              <a:defRPr/>
            </a:pPr>
            <a:r>
              <a:rPr lang="en-CA" sz="3200" b="1" dirty="0">
                <a:cs typeface="Arial" charset="0"/>
              </a:rPr>
              <a:t>Calculated on fair market value of the assets that form the deceased’s estate</a:t>
            </a:r>
          </a:p>
          <a:p>
            <a:pPr eaLnBrk="1" hangingPunct="1">
              <a:defRPr/>
            </a:pPr>
            <a:endParaRPr lang="en-CA" sz="3200" b="1" dirty="0">
              <a:cs typeface="Arial" charset="0"/>
            </a:endParaRPr>
          </a:p>
          <a:p>
            <a:pPr eaLnBrk="1" hangingPunct="1">
              <a:defRPr/>
            </a:pPr>
            <a:r>
              <a:rPr lang="en-CA" sz="3200" b="1" dirty="0">
                <a:cs typeface="Arial" charset="0"/>
              </a:rPr>
              <a:t> Dependent on size of estate, on a graduated basis:</a:t>
            </a:r>
          </a:p>
          <a:p>
            <a:pPr eaLnBrk="1" hangingPunct="1">
              <a:defRPr/>
            </a:pPr>
            <a:endParaRPr lang="en-CA" sz="3200" b="1" dirty="0">
              <a:cs typeface="Arial" charset="0"/>
            </a:endParaRPr>
          </a:p>
          <a:p>
            <a:pPr marL="342900" indent="-342900" eaLnBrk="1" hangingPunct="1">
              <a:buFontTx/>
              <a:buAutoNum type="alphaLcParenR"/>
              <a:defRPr/>
            </a:pPr>
            <a:r>
              <a:rPr lang="en-CA" sz="3200" b="1" dirty="0">
                <a:cs typeface="Arial" charset="0"/>
              </a:rPr>
              <a:t>&lt; $25,000: no probate fee;</a:t>
            </a:r>
          </a:p>
          <a:p>
            <a:pPr eaLnBrk="1" hangingPunct="1">
              <a:defRPr/>
            </a:pPr>
            <a:endParaRPr lang="en-CA" sz="3200" b="1" dirty="0">
              <a:cs typeface="Arial" charset="0"/>
            </a:endParaRPr>
          </a:p>
          <a:p>
            <a:pPr eaLnBrk="1" hangingPunct="1">
              <a:defRPr/>
            </a:pPr>
            <a:r>
              <a:rPr lang="en-CA" sz="3200" b="1" dirty="0">
                <a:cs typeface="Arial" charset="0"/>
              </a:rPr>
              <a:t>b) $25,000 – 50,000: $6 per $1000 or part thereof;</a:t>
            </a:r>
          </a:p>
          <a:p>
            <a:pPr eaLnBrk="1" hangingPunct="1">
              <a:defRPr/>
            </a:pPr>
            <a:endParaRPr lang="en-CA" sz="3200" b="1" dirty="0">
              <a:cs typeface="Arial" charset="0"/>
            </a:endParaRPr>
          </a:p>
          <a:p>
            <a:pPr eaLnBrk="1" hangingPunct="1">
              <a:defRPr/>
            </a:pPr>
            <a:r>
              <a:rPr lang="en-CA" sz="3200" b="1" dirty="0">
                <a:cs typeface="Arial" charset="0"/>
              </a:rPr>
              <a:t>Plus</a:t>
            </a:r>
          </a:p>
          <a:p>
            <a:pPr eaLnBrk="1" hangingPunct="1">
              <a:defRPr/>
            </a:pPr>
            <a:r>
              <a:rPr lang="en-CA" sz="3200" b="1" dirty="0">
                <a:cs typeface="Arial" charset="0"/>
              </a:rPr>
              <a:t>c) &gt; $50,000: $14 per $1000 or part thereof</a:t>
            </a:r>
          </a:p>
        </p:txBody>
      </p:sp>
    </p:spTree>
    <p:extLst>
      <p:ext uri="{BB962C8B-B14F-4D97-AF65-F5344CB8AC3E}">
        <p14:creationId xmlns:p14="http://schemas.microsoft.com/office/powerpoint/2010/main" val="31351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7ABB6-9591-C00B-CFFF-5AA3D092EC66}"/>
              </a:ext>
            </a:extLst>
          </p:cNvPr>
          <p:cNvSpPr>
            <a:spLocks noGrp="1"/>
          </p:cNvSpPr>
          <p:nvPr>
            <p:ph type="title"/>
          </p:nvPr>
        </p:nvSpPr>
        <p:spPr/>
        <p:txBody>
          <a:bodyPr/>
          <a:lstStyle/>
          <a:p>
            <a:r>
              <a:rPr lang="en-US" dirty="0"/>
              <a:t>Is it a good idea to use online platforms?</a:t>
            </a:r>
          </a:p>
        </p:txBody>
      </p:sp>
      <p:sp>
        <p:nvSpPr>
          <p:cNvPr id="3" name="Text Placeholder 2">
            <a:extLst>
              <a:ext uri="{FF2B5EF4-FFF2-40B4-BE49-F238E27FC236}">
                <a16:creationId xmlns:a16="http://schemas.microsoft.com/office/drawing/2014/main" id="{0627606F-FB98-F2CE-AC79-6F8C3A3A8D13}"/>
              </a:ext>
            </a:extLst>
          </p:cNvPr>
          <p:cNvSpPr>
            <a:spLocks noGrp="1"/>
          </p:cNvSpPr>
          <p:nvPr>
            <p:ph type="body" idx="1"/>
          </p:nvPr>
        </p:nvSpPr>
        <p:spPr/>
        <p:txBody>
          <a:bodyPr>
            <a:normAutofit/>
          </a:bodyPr>
          <a:lstStyle/>
          <a:p>
            <a:r>
              <a:rPr lang="en-US" dirty="0"/>
              <a:t>Online Wills</a:t>
            </a:r>
          </a:p>
        </p:txBody>
      </p:sp>
      <p:pic>
        <p:nvPicPr>
          <p:cNvPr id="8" name="Content Placeholder 7" descr="Person typing on laptop">
            <a:extLst>
              <a:ext uri="{FF2B5EF4-FFF2-40B4-BE49-F238E27FC236}">
                <a16:creationId xmlns:a16="http://schemas.microsoft.com/office/drawing/2014/main" id="{1AB7F923-1892-FE14-EDED-B1011281CB43}"/>
              </a:ext>
            </a:extLst>
          </p:cNvPr>
          <p:cNvPicPr>
            <a:picLocks noGrp="1" noChangeAspect="1"/>
          </p:cNvPicPr>
          <p:nvPr>
            <p:ph sz="half" idx="2"/>
          </p:nvPr>
        </p:nvPicPr>
        <p:blipFill>
          <a:blip r:embed="rId2"/>
          <a:stretch>
            <a:fillRect/>
          </a:stretch>
        </p:blipFill>
        <p:spPr>
          <a:xfrm>
            <a:off x="909836" y="2348880"/>
            <a:ext cx="3016170" cy="1696596"/>
          </a:xfrm>
        </p:spPr>
      </p:pic>
      <p:sp>
        <p:nvSpPr>
          <p:cNvPr id="5" name="Text Placeholder 4">
            <a:extLst>
              <a:ext uri="{FF2B5EF4-FFF2-40B4-BE49-F238E27FC236}">
                <a16:creationId xmlns:a16="http://schemas.microsoft.com/office/drawing/2014/main" id="{028F10DB-415B-3F1A-F1DC-651EDBCCA957}"/>
              </a:ext>
            </a:extLst>
          </p:cNvPr>
          <p:cNvSpPr>
            <a:spLocks noGrp="1"/>
          </p:cNvSpPr>
          <p:nvPr>
            <p:ph type="body" sz="quarter" idx="3"/>
          </p:nvPr>
        </p:nvSpPr>
        <p:spPr/>
        <p:txBody>
          <a:bodyPr>
            <a:normAutofit/>
          </a:bodyPr>
          <a:lstStyle/>
          <a:p>
            <a:r>
              <a:rPr lang="en-US" dirty="0"/>
              <a:t>Digital Will?</a:t>
            </a:r>
          </a:p>
        </p:txBody>
      </p:sp>
      <p:pic>
        <p:nvPicPr>
          <p:cNvPr id="10" name="Content Placeholder 9" descr="Hand on mouse">
            <a:extLst>
              <a:ext uri="{FF2B5EF4-FFF2-40B4-BE49-F238E27FC236}">
                <a16:creationId xmlns:a16="http://schemas.microsoft.com/office/drawing/2014/main" id="{7D681B3F-FF01-F83A-DC91-76E41ED474BC}"/>
              </a:ext>
            </a:extLst>
          </p:cNvPr>
          <p:cNvPicPr>
            <a:picLocks noGrp="1" noChangeAspect="1"/>
          </p:cNvPicPr>
          <p:nvPr>
            <p:ph sz="quarter" idx="4"/>
          </p:nvPr>
        </p:nvPicPr>
        <p:blipFill>
          <a:blip r:embed="rId3"/>
          <a:stretch>
            <a:fillRect/>
          </a:stretch>
        </p:blipFill>
        <p:spPr>
          <a:xfrm>
            <a:off x="6322864" y="2348880"/>
            <a:ext cx="2892714" cy="1928235"/>
          </a:xfrm>
        </p:spPr>
      </p:pic>
    </p:spTree>
    <p:extLst>
      <p:ext uri="{BB962C8B-B14F-4D97-AF65-F5344CB8AC3E}">
        <p14:creationId xmlns:p14="http://schemas.microsoft.com/office/powerpoint/2010/main" val="39832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57F0-BFD6-7354-7077-909D5FA1FC19}"/>
              </a:ext>
            </a:extLst>
          </p:cNvPr>
          <p:cNvSpPr>
            <a:spLocks noGrp="1"/>
          </p:cNvSpPr>
          <p:nvPr>
            <p:ph type="title"/>
          </p:nvPr>
        </p:nvSpPr>
        <p:spPr/>
        <p:txBody>
          <a:bodyPr/>
          <a:lstStyle/>
          <a:p>
            <a:r>
              <a:rPr lang="en-CA" dirty="0"/>
              <a:t>Why do you need a Power of Attorney?</a:t>
            </a:r>
          </a:p>
        </p:txBody>
      </p:sp>
      <p:sp>
        <p:nvSpPr>
          <p:cNvPr id="3" name="TextBox 2">
            <a:extLst>
              <a:ext uri="{FF2B5EF4-FFF2-40B4-BE49-F238E27FC236}">
                <a16:creationId xmlns:a16="http://schemas.microsoft.com/office/drawing/2014/main" id="{FD81C55D-E182-1FC8-2F99-4262DA2774C6}"/>
              </a:ext>
            </a:extLst>
          </p:cNvPr>
          <p:cNvSpPr txBox="1"/>
          <p:nvPr/>
        </p:nvSpPr>
        <p:spPr>
          <a:xfrm>
            <a:off x="477788" y="620688"/>
            <a:ext cx="10513168" cy="3816429"/>
          </a:xfrm>
          <a:prstGeom prst="rect">
            <a:avLst/>
          </a:prstGeom>
          <a:noFill/>
          <a:ln>
            <a:solidFill>
              <a:schemeClr val="bg2"/>
            </a:solidFill>
          </a:ln>
        </p:spPr>
        <p:txBody>
          <a:bodyPr wrap="square" rtlCol="0" anchor="ctr" anchorCtr="1">
            <a:spAutoFit/>
          </a:bodyPr>
          <a:lstStyle/>
          <a:p>
            <a:pPr marL="342900" indent="-342900">
              <a:buAutoNum type="arabicPeriod"/>
            </a:pPr>
            <a:r>
              <a:rPr lang="en-CA" sz="3200" b="1" dirty="0"/>
              <a:t>You need to take over your parents/spouse/friend finances</a:t>
            </a:r>
          </a:p>
          <a:p>
            <a:pPr marL="342900" indent="-342900">
              <a:buAutoNum type="arabicPeriod"/>
            </a:pPr>
            <a:r>
              <a:rPr lang="en-CA" sz="3200" b="1" dirty="0"/>
              <a:t>It is a precaution in the event that you experience an illness or have an accident that incapacitates you</a:t>
            </a:r>
          </a:p>
          <a:p>
            <a:pPr marL="342900" indent="-342900">
              <a:buAutoNum type="arabicPeriod"/>
            </a:pPr>
            <a:r>
              <a:rPr lang="en-CA" sz="3200" b="1" dirty="0"/>
              <a:t>You might be out of town when financial transaction happens</a:t>
            </a:r>
          </a:p>
          <a:p>
            <a:pPr marL="342900" indent="-342900">
              <a:buAutoNum type="arabicPeriod"/>
            </a:pPr>
            <a:r>
              <a:rPr lang="en-CA" sz="3200" b="1" dirty="0"/>
              <a:t>Most of POAs written for estate planning are enduring and they take effect from the minute that POA is signed</a:t>
            </a:r>
          </a:p>
          <a:p>
            <a:pPr marL="342900" indent="-342900">
              <a:buAutoNum type="arabicPeriod"/>
            </a:pPr>
            <a:endParaRPr lang="en-CA" dirty="0"/>
          </a:p>
        </p:txBody>
      </p:sp>
      <p:pic>
        <p:nvPicPr>
          <p:cNvPr id="4" name="Picture 3">
            <a:extLst>
              <a:ext uri="{FF2B5EF4-FFF2-40B4-BE49-F238E27FC236}">
                <a16:creationId xmlns:a16="http://schemas.microsoft.com/office/drawing/2014/main" id="{907E0D8C-554D-8D19-A38C-8D2D61C6D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4732" y="5105400"/>
            <a:ext cx="28479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97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9F66-0F58-B4F1-704A-00FE2CCB34F3}"/>
              </a:ext>
            </a:extLst>
          </p:cNvPr>
          <p:cNvSpPr>
            <a:spLocks noGrp="1"/>
          </p:cNvSpPr>
          <p:nvPr>
            <p:ph type="title"/>
          </p:nvPr>
        </p:nvSpPr>
        <p:spPr/>
        <p:txBody>
          <a:bodyPr/>
          <a:lstStyle/>
          <a:p>
            <a:r>
              <a:rPr lang="en-US" dirty="0"/>
              <a:t>Responsibilities of Attorney</a:t>
            </a:r>
          </a:p>
        </p:txBody>
      </p:sp>
      <p:sp>
        <p:nvSpPr>
          <p:cNvPr id="3" name="TextBox 2">
            <a:extLst>
              <a:ext uri="{FF2B5EF4-FFF2-40B4-BE49-F238E27FC236}">
                <a16:creationId xmlns:a16="http://schemas.microsoft.com/office/drawing/2014/main" id="{603D371D-FBF2-DD76-960D-0640761659F7}"/>
              </a:ext>
            </a:extLst>
          </p:cNvPr>
          <p:cNvSpPr txBox="1"/>
          <p:nvPr/>
        </p:nvSpPr>
        <p:spPr>
          <a:xfrm>
            <a:off x="1053852" y="919118"/>
            <a:ext cx="9505056" cy="4031873"/>
          </a:xfrm>
          <a:prstGeom prst="rect">
            <a:avLst/>
          </a:prstGeom>
          <a:noFill/>
          <a:ln>
            <a:solidFill>
              <a:schemeClr val="bg2"/>
            </a:solidFill>
          </a:ln>
        </p:spPr>
        <p:txBody>
          <a:bodyPr wrap="square" rtlCol="0" anchor="ctr" anchorCtr="1">
            <a:spAutoFit/>
          </a:bodyPr>
          <a:lstStyle/>
          <a:p>
            <a:pPr marL="342900" indent="-342900">
              <a:buAutoNum type="arabicPeriod"/>
            </a:pPr>
            <a:r>
              <a:rPr lang="en-US" sz="3200" b="1" dirty="0"/>
              <a:t>Keep the records</a:t>
            </a:r>
          </a:p>
          <a:p>
            <a:pPr marL="342900" indent="-342900">
              <a:buAutoNum type="arabicPeriod"/>
            </a:pPr>
            <a:r>
              <a:rPr lang="en-US" sz="3200" b="1" dirty="0"/>
              <a:t>Keep all accounts separate</a:t>
            </a:r>
          </a:p>
          <a:p>
            <a:pPr marL="342900" indent="-342900">
              <a:buAutoNum type="arabicPeriod"/>
            </a:pPr>
            <a:r>
              <a:rPr lang="en-US" sz="3200" b="1" dirty="0"/>
              <a:t>Be aware what he/she can invest – limitations under Trustee ACT</a:t>
            </a:r>
          </a:p>
          <a:p>
            <a:pPr marL="342900" indent="-342900">
              <a:buAutoNum type="arabicPeriod"/>
            </a:pPr>
            <a:r>
              <a:rPr lang="en-US" sz="3200" b="1" dirty="0"/>
              <a:t>Record all funds</a:t>
            </a:r>
          </a:p>
          <a:p>
            <a:pPr marL="342900" indent="-342900">
              <a:buAutoNum type="arabicPeriod"/>
            </a:pPr>
            <a:r>
              <a:rPr lang="en-US" sz="3200" b="1" dirty="0"/>
              <a:t>Reimburse yourself for our of pocket expenses</a:t>
            </a:r>
          </a:p>
          <a:p>
            <a:pPr marL="342900" indent="-342900">
              <a:buAutoNum type="arabicPeriod"/>
            </a:pPr>
            <a:r>
              <a:rPr lang="en-US" sz="3200" b="1" dirty="0"/>
              <a:t>Can’t get gift to yourself unless the POA permits</a:t>
            </a:r>
          </a:p>
          <a:p>
            <a:pPr marL="342900" indent="-342900">
              <a:buAutoNum type="arabicPeriod"/>
            </a:pPr>
            <a:r>
              <a:rPr lang="en-US" sz="3200" b="1" dirty="0"/>
              <a:t>POA dies with he doner, can’t use it after death</a:t>
            </a:r>
          </a:p>
        </p:txBody>
      </p:sp>
    </p:spTree>
    <p:extLst>
      <p:ext uri="{BB962C8B-B14F-4D97-AF65-F5344CB8AC3E}">
        <p14:creationId xmlns:p14="http://schemas.microsoft.com/office/powerpoint/2010/main" val="126534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6F5401-5177-9013-2F30-3466BA93C735}"/>
              </a:ext>
            </a:extLst>
          </p:cNvPr>
          <p:cNvSpPr txBox="1"/>
          <p:nvPr/>
        </p:nvSpPr>
        <p:spPr>
          <a:xfrm>
            <a:off x="1125860" y="2253935"/>
            <a:ext cx="9289032" cy="2062103"/>
          </a:xfrm>
          <a:prstGeom prst="rect">
            <a:avLst/>
          </a:prstGeom>
          <a:noFill/>
          <a:ln>
            <a:solidFill>
              <a:schemeClr val="bg2"/>
            </a:solidFill>
          </a:ln>
        </p:spPr>
        <p:txBody>
          <a:bodyPr wrap="square" rtlCol="0" anchor="ctr" anchorCtr="1">
            <a:spAutoFit/>
          </a:bodyPr>
          <a:lstStyle/>
          <a:p>
            <a:r>
              <a:rPr lang="en-US" sz="3200" b="1" dirty="0"/>
              <a:t>8. Must not borrow funds</a:t>
            </a:r>
          </a:p>
          <a:p>
            <a:r>
              <a:rPr lang="en-US" sz="3200" b="1" dirty="0"/>
              <a:t>9. Must not incur new debts</a:t>
            </a:r>
          </a:p>
          <a:p>
            <a:r>
              <a:rPr lang="en-US" sz="3200" b="1" dirty="0"/>
              <a:t>10. No loans or gifts to family members</a:t>
            </a:r>
          </a:p>
          <a:p>
            <a:r>
              <a:rPr lang="en-US" sz="3200" b="1" dirty="0"/>
              <a:t>11. Can’t add yourself to joint account</a:t>
            </a:r>
          </a:p>
        </p:txBody>
      </p:sp>
    </p:spTree>
    <p:extLst>
      <p:ext uri="{BB962C8B-B14F-4D97-AF65-F5344CB8AC3E}">
        <p14:creationId xmlns:p14="http://schemas.microsoft.com/office/powerpoint/2010/main" val="149898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024ED7-FA18-02AD-F7ED-1131B4CAD57E}"/>
              </a:ext>
            </a:extLst>
          </p:cNvPr>
          <p:cNvSpPr txBox="1"/>
          <p:nvPr/>
        </p:nvSpPr>
        <p:spPr>
          <a:xfrm>
            <a:off x="3142084" y="1582052"/>
            <a:ext cx="5400600" cy="3477875"/>
          </a:xfrm>
          <a:prstGeom prst="rect">
            <a:avLst/>
          </a:prstGeom>
          <a:noFill/>
          <a:ln>
            <a:solidFill>
              <a:schemeClr val="bg2"/>
            </a:solidFill>
          </a:ln>
        </p:spPr>
        <p:txBody>
          <a:bodyPr wrap="square" rtlCol="0" anchor="ctr" anchorCtr="1">
            <a:spAutoFit/>
          </a:bodyPr>
          <a:lstStyle/>
          <a:p>
            <a:pPr algn="ctr"/>
            <a:r>
              <a:rPr lang="en-US" sz="4400" b="1" dirty="0"/>
              <a:t>Springing POA </a:t>
            </a:r>
          </a:p>
          <a:p>
            <a:pPr algn="ctr"/>
            <a:r>
              <a:rPr lang="en-US" sz="4400" b="1" dirty="0"/>
              <a:t>vs </a:t>
            </a:r>
          </a:p>
          <a:p>
            <a:pPr algn="ctr"/>
            <a:r>
              <a:rPr lang="en-US" sz="4400" b="1" dirty="0"/>
              <a:t>Regular Enduring POA </a:t>
            </a:r>
          </a:p>
          <a:p>
            <a:pPr algn="ctr"/>
            <a:r>
              <a:rPr lang="en-US" sz="4400" b="1" dirty="0"/>
              <a:t>vs </a:t>
            </a:r>
          </a:p>
          <a:p>
            <a:pPr algn="ctr"/>
            <a:r>
              <a:rPr lang="en-US" sz="4400" b="1" dirty="0"/>
              <a:t>Specific </a:t>
            </a:r>
          </a:p>
        </p:txBody>
      </p:sp>
    </p:spTree>
    <p:extLst>
      <p:ext uri="{BB962C8B-B14F-4D97-AF65-F5344CB8AC3E}">
        <p14:creationId xmlns:p14="http://schemas.microsoft.com/office/powerpoint/2010/main" val="90481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C512-326A-3CC0-C5EB-5C4CAF11A451}"/>
              </a:ext>
            </a:extLst>
          </p:cNvPr>
          <p:cNvSpPr>
            <a:spLocks noGrp="1"/>
          </p:cNvSpPr>
          <p:nvPr>
            <p:ph type="title"/>
          </p:nvPr>
        </p:nvSpPr>
        <p:spPr/>
        <p:txBody>
          <a:bodyPr/>
          <a:lstStyle/>
          <a:p>
            <a:r>
              <a:rPr lang="en-US" dirty="0"/>
              <a:t>Representation Agreement vs Advance Directive</a:t>
            </a:r>
          </a:p>
        </p:txBody>
      </p:sp>
      <p:sp>
        <p:nvSpPr>
          <p:cNvPr id="3" name="Text Placeholder 2">
            <a:extLst>
              <a:ext uri="{FF2B5EF4-FFF2-40B4-BE49-F238E27FC236}">
                <a16:creationId xmlns:a16="http://schemas.microsoft.com/office/drawing/2014/main" id="{A8CA753D-4111-9D69-44E2-7BA721B4CE19}"/>
              </a:ext>
            </a:extLst>
          </p:cNvPr>
          <p:cNvSpPr>
            <a:spLocks noGrp="1"/>
          </p:cNvSpPr>
          <p:nvPr>
            <p:ph type="body" idx="1"/>
          </p:nvPr>
        </p:nvSpPr>
        <p:spPr/>
        <p:txBody>
          <a:bodyPr>
            <a:normAutofit/>
          </a:bodyPr>
          <a:lstStyle/>
          <a:p>
            <a:r>
              <a:rPr lang="en-US" sz="2800" b="1" dirty="0"/>
              <a:t>What to choose</a:t>
            </a:r>
          </a:p>
        </p:txBody>
      </p:sp>
      <p:pic>
        <p:nvPicPr>
          <p:cNvPr id="5" name="Picture 4" descr="Old woman at beach in sunset">
            <a:extLst>
              <a:ext uri="{FF2B5EF4-FFF2-40B4-BE49-F238E27FC236}">
                <a16:creationId xmlns:a16="http://schemas.microsoft.com/office/drawing/2014/main" id="{8E561410-BE3C-C053-5633-F5A83C2F5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6340" y="315905"/>
            <a:ext cx="5071492" cy="3380995"/>
          </a:xfrm>
          <a:prstGeom prst="rect">
            <a:avLst/>
          </a:prstGeom>
        </p:spPr>
      </p:pic>
    </p:spTree>
    <p:extLst>
      <p:ext uri="{BB962C8B-B14F-4D97-AF65-F5344CB8AC3E}">
        <p14:creationId xmlns:p14="http://schemas.microsoft.com/office/powerpoint/2010/main" val="43044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232" y="5373216"/>
            <a:ext cx="4620875" cy="1066800"/>
          </a:xfrm>
        </p:spPr>
        <p:txBody>
          <a:bodyPr/>
          <a:lstStyle/>
          <a:p>
            <a:r>
              <a:rPr lang="en-US" dirty="0"/>
              <a:t>About Natalya Hanna</a:t>
            </a:r>
          </a:p>
        </p:txBody>
      </p:sp>
      <p:sp>
        <p:nvSpPr>
          <p:cNvPr id="4" name="Content Placeholder 3"/>
          <p:cNvSpPr>
            <a:spLocks noGrp="1"/>
          </p:cNvSpPr>
          <p:nvPr>
            <p:ph sz="half" idx="1"/>
          </p:nvPr>
        </p:nvSpPr>
        <p:spPr>
          <a:xfrm>
            <a:off x="333772" y="685800"/>
            <a:ext cx="6869796" cy="4903440"/>
          </a:xfrm>
        </p:spPr>
        <p:txBody>
          <a:bodyPr>
            <a:normAutofit fontScale="25000" lnSpcReduction="20000"/>
          </a:bodyPr>
          <a:lstStyle/>
          <a:p>
            <a:r>
              <a:rPr lang="en-US" sz="6200" b="1" i="1" dirty="0">
                <a:solidFill>
                  <a:srgbClr val="222222"/>
                </a:solidFill>
                <a:latin typeface="Arial" panose="020B0604020202020204" pitchFamily="34" charset="0"/>
              </a:rPr>
              <a:t>Law degree overseas</a:t>
            </a:r>
          </a:p>
          <a:p>
            <a:r>
              <a:rPr lang="en-US" sz="6200" b="1" i="1" dirty="0">
                <a:solidFill>
                  <a:srgbClr val="222222"/>
                </a:solidFill>
                <a:latin typeface="Arial" panose="020B0604020202020204" pitchFamily="34" charset="0"/>
              </a:rPr>
              <a:t>Litigation experience overseas</a:t>
            </a:r>
          </a:p>
          <a:p>
            <a:r>
              <a:rPr lang="en-US" sz="6200" b="1" i="1" dirty="0">
                <a:solidFill>
                  <a:srgbClr val="222222"/>
                </a:solidFill>
                <a:latin typeface="Arial" panose="020B0604020202020204" pitchFamily="34" charset="0"/>
              </a:rPr>
              <a:t>Master’s program at SFU</a:t>
            </a:r>
          </a:p>
          <a:p>
            <a:r>
              <a:rPr lang="en-US" sz="6200" b="1" i="1" dirty="0">
                <a:solidFill>
                  <a:srgbClr val="222222"/>
                </a:solidFill>
                <a:latin typeface="Arial" panose="020B0604020202020204" pitchFamily="34" charset="0"/>
              </a:rPr>
              <a:t>2 years of intensive education and practical training</a:t>
            </a:r>
          </a:p>
          <a:p>
            <a:pPr algn="l">
              <a:buFont typeface="Arial" panose="020B0604020202020204" pitchFamily="34" charset="0"/>
              <a:buChar char="•"/>
            </a:pPr>
            <a:r>
              <a:rPr lang="en-CA" sz="6200" b="1" i="1" dirty="0">
                <a:solidFill>
                  <a:srgbClr val="222222"/>
                </a:solidFill>
                <a:latin typeface="Arial" panose="020B0604020202020204" pitchFamily="34" charset="0"/>
              </a:rPr>
              <a:t>Owner of Uptown Notaries since 2018</a:t>
            </a:r>
          </a:p>
          <a:p>
            <a:pPr algn="l">
              <a:buFont typeface="Arial" panose="020B0604020202020204" pitchFamily="34" charset="0"/>
              <a:buChar char="•"/>
            </a:pPr>
            <a:r>
              <a:rPr lang="en-CA" sz="6200" b="1" i="1" dirty="0">
                <a:solidFill>
                  <a:srgbClr val="222222"/>
                </a:solidFill>
                <a:effectLst/>
                <a:latin typeface="Arial" panose="020B0604020202020204" pitchFamily="34" charset="0"/>
              </a:rPr>
              <a:t>Highest degree of honesty and integrity</a:t>
            </a:r>
          </a:p>
          <a:p>
            <a:pPr algn="l">
              <a:buFont typeface="Arial" panose="020B0604020202020204" pitchFamily="34" charset="0"/>
              <a:buChar char="•"/>
            </a:pPr>
            <a:r>
              <a:rPr lang="en-CA" sz="6200" b="1" i="1" dirty="0">
                <a:solidFill>
                  <a:srgbClr val="222222"/>
                </a:solidFill>
                <a:effectLst/>
                <a:latin typeface="Arial" panose="020B0604020202020204" pitchFamily="34" charset="0"/>
              </a:rPr>
              <a:t>Dedication to serving the public</a:t>
            </a:r>
          </a:p>
          <a:p>
            <a:pPr algn="l">
              <a:buFont typeface="Arial" panose="020B0604020202020204" pitchFamily="34" charset="0"/>
              <a:buChar char="•"/>
            </a:pPr>
            <a:r>
              <a:rPr lang="en-CA" sz="6200" b="1" i="1" dirty="0">
                <a:solidFill>
                  <a:srgbClr val="222222"/>
                </a:solidFill>
                <a:latin typeface="Arial" panose="020B0604020202020204" pitchFamily="34" charset="0"/>
              </a:rPr>
              <a:t>Featured by SFU as one of the successful graduates</a:t>
            </a:r>
            <a:endParaRPr lang="en-CA" sz="6200" b="1" i="1" dirty="0">
              <a:solidFill>
                <a:srgbClr val="222222"/>
              </a:solidFill>
              <a:effectLst/>
              <a:latin typeface="Arial" panose="020B0604020202020204" pitchFamily="34" charset="0"/>
            </a:endParaRPr>
          </a:p>
          <a:p>
            <a:pPr algn="l">
              <a:buFont typeface="Arial" panose="020B0604020202020204" pitchFamily="34" charset="0"/>
              <a:buChar char="•"/>
            </a:pPr>
            <a:r>
              <a:rPr lang="en-CA" sz="6200" b="1" i="1" dirty="0">
                <a:solidFill>
                  <a:srgbClr val="222222"/>
                </a:solidFill>
                <a:latin typeface="Arial" panose="020B0604020202020204" pitchFamily="34" charset="0"/>
              </a:rPr>
              <a:t>Award from BDO for the practical training during studies </a:t>
            </a:r>
            <a:endParaRPr lang="en-CA" sz="6200" b="1" i="1" dirty="0">
              <a:solidFill>
                <a:srgbClr val="222222"/>
              </a:solidFill>
              <a:effectLst/>
              <a:latin typeface="Arial" panose="020B0604020202020204" pitchFamily="34" charset="0"/>
            </a:endParaRPr>
          </a:p>
          <a:p>
            <a:pPr algn="l">
              <a:buFont typeface="Arial" panose="020B0604020202020204" pitchFamily="34" charset="0"/>
              <a:buChar char="•"/>
            </a:pPr>
            <a:r>
              <a:rPr lang="en-CA" sz="6200" b="1" i="1" dirty="0">
                <a:solidFill>
                  <a:srgbClr val="222222"/>
                </a:solidFill>
                <a:latin typeface="Arial" panose="020B0604020202020204" pitchFamily="34" charset="0"/>
              </a:rPr>
              <a:t>Active Networker</a:t>
            </a:r>
            <a:endParaRPr lang="en-CA" sz="6200" b="1" i="1" dirty="0">
              <a:solidFill>
                <a:srgbClr val="222222"/>
              </a:solidFill>
              <a:effectLst/>
              <a:latin typeface="Arial" panose="020B0604020202020204" pitchFamily="34" charset="0"/>
            </a:endParaRPr>
          </a:p>
          <a:p>
            <a:pPr algn="l">
              <a:buFont typeface="Arial" panose="020B0604020202020204" pitchFamily="34" charset="0"/>
              <a:buChar char="•"/>
            </a:pPr>
            <a:r>
              <a:rPr lang="en-CA" sz="6200" b="1" i="1" dirty="0">
                <a:solidFill>
                  <a:srgbClr val="222222"/>
                </a:solidFill>
                <a:latin typeface="Arial" panose="020B0604020202020204" pitchFamily="34" charset="0"/>
              </a:rPr>
              <a:t>Mom of three children, reside in Coquitlam</a:t>
            </a:r>
            <a:endParaRPr lang="en-CA" sz="6200" b="1" i="1" dirty="0">
              <a:solidFill>
                <a:srgbClr val="222222"/>
              </a:solidFill>
              <a:effectLst/>
              <a:latin typeface="Arial" panose="020B0604020202020204" pitchFamily="34" charset="0"/>
            </a:endParaRPr>
          </a:p>
          <a:p>
            <a:endParaRPr lang="en-US" dirty="0"/>
          </a:p>
        </p:txBody>
      </p:sp>
      <p:pic>
        <p:nvPicPr>
          <p:cNvPr id="5" name="Picture 4" descr="A person standing next to a wall with framed pictures&#10;&#10;Description automatically generated with low confidence">
            <a:extLst>
              <a:ext uri="{FF2B5EF4-FFF2-40B4-BE49-F238E27FC236}">
                <a16:creationId xmlns:a16="http://schemas.microsoft.com/office/drawing/2014/main" id="{578EA9F3-AABC-47C8-91C8-99735C6D4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3568" y="704009"/>
            <a:ext cx="4625505" cy="4176464"/>
          </a:xfrm>
          <a:prstGeom prst="rect">
            <a:avLst/>
          </a:prstGeom>
        </p:spPr>
      </p:pic>
    </p:spTree>
    <p:extLst>
      <p:ext uri="{BB962C8B-B14F-4D97-AF65-F5344CB8AC3E}">
        <p14:creationId xmlns:p14="http://schemas.microsoft.com/office/powerpoint/2010/main" val="38154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D364-B971-6BE8-BFC4-627AFE9DAE7D}"/>
              </a:ext>
            </a:extLst>
          </p:cNvPr>
          <p:cNvSpPr>
            <a:spLocks noGrp="1"/>
          </p:cNvSpPr>
          <p:nvPr>
            <p:ph type="title"/>
          </p:nvPr>
        </p:nvSpPr>
        <p:spPr/>
        <p:txBody>
          <a:bodyPr/>
          <a:lstStyle/>
          <a:p>
            <a:r>
              <a:rPr lang="en-US" dirty="0"/>
              <a:t>Understanding the differences </a:t>
            </a:r>
          </a:p>
        </p:txBody>
      </p:sp>
      <p:sp>
        <p:nvSpPr>
          <p:cNvPr id="3" name="Content Placeholder 2">
            <a:extLst>
              <a:ext uri="{FF2B5EF4-FFF2-40B4-BE49-F238E27FC236}">
                <a16:creationId xmlns:a16="http://schemas.microsoft.com/office/drawing/2014/main" id="{05EAC25B-C268-DFAC-F976-E5F0954DE287}"/>
              </a:ext>
            </a:extLst>
          </p:cNvPr>
          <p:cNvSpPr>
            <a:spLocks noGrp="1"/>
          </p:cNvSpPr>
          <p:nvPr>
            <p:ph idx="13"/>
          </p:nvPr>
        </p:nvSpPr>
        <p:spPr/>
        <p:txBody>
          <a:bodyPr>
            <a:normAutofit fontScale="85000" lnSpcReduction="10000"/>
          </a:bodyPr>
          <a:lstStyle/>
          <a:p>
            <a:endParaRPr lang="en-US" dirty="0"/>
          </a:p>
          <a:p>
            <a:r>
              <a:rPr lang="en-US" sz="3200" b="1" dirty="0"/>
              <a:t>THE PROBLEM</a:t>
            </a:r>
          </a:p>
          <a:p>
            <a:endParaRPr lang="en-US" sz="3200" b="1" dirty="0"/>
          </a:p>
          <a:p>
            <a:r>
              <a:rPr lang="en-US" sz="3500" b="1" dirty="0"/>
              <a:t>We are living longer with more chronic illness and dementia.</a:t>
            </a:r>
          </a:p>
          <a:p>
            <a:r>
              <a:rPr lang="en-US" sz="3500" b="1" dirty="0"/>
              <a:t>Advances in medical technology are able to prolong life and dying process.</a:t>
            </a:r>
          </a:p>
          <a:p>
            <a:r>
              <a:rPr lang="en-US" sz="3500" b="1" dirty="0"/>
              <a:t>Poor communication about death and dying among families</a:t>
            </a:r>
            <a:r>
              <a:rPr lang="en-US" sz="3200" b="1" dirty="0"/>
              <a:t>.</a:t>
            </a:r>
          </a:p>
          <a:p>
            <a:endParaRPr lang="en-US" dirty="0"/>
          </a:p>
        </p:txBody>
      </p:sp>
    </p:spTree>
    <p:extLst>
      <p:ext uri="{BB962C8B-B14F-4D97-AF65-F5344CB8AC3E}">
        <p14:creationId xmlns:p14="http://schemas.microsoft.com/office/powerpoint/2010/main" val="250672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EA57-C5AF-D509-3E73-606EA2BC7725}"/>
              </a:ext>
            </a:extLst>
          </p:cNvPr>
          <p:cNvSpPr>
            <a:spLocks noGrp="1"/>
          </p:cNvSpPr>
          <p:nvPr>
            <p:ph type="title"/>
          </p:nvPr>
        </p:nvSpPr>
        <p:spPr/>
        <p:txBody>
          <a:bodyPr/>
          <a:lstStyle/>
          <a:p>
            <a:r>
              <a:rPr lang="en-US" dirty="0"/>
              <a:t>Solution</a:t>
            </a:r>
          </a:p>
        </p:txBody>
      </p:sp>
      <p:sp>
        <p:nvSpPr>
          <p:cNvPr id="3" name="Content Placeholder 2">
            <a:extLst>
              <a:ext uri="{FF2B5EF4-FFF2-40B4-BE49-F238E27FC236}">
                <a16:creationId xmlns:a16="http://schemas.microsoft.com/office/drawing/2014/main" id="{F3BC88B2-C6C5-6885-1A0E-17BE47B81D23}"/>
              </a:ext>
            </a:extLst>
          </p:cNvPr>
          <p:cNvSpPr>
            <a:spLocks noGrp="1"/>
          </p:cNvSpPr>
          <p:nvPr>
            <p:ph idx="13"/>
          </p:nvPr>
        </p:nvSpPr>
        <p:spPr/>
        <p:txBody>
          <a:bodyPr/>
          <a:lstStyle/>
          <a:p>
            <a:r>
              <a:rPr lang="en-US" sz="3200" b="1" dirty="0"/>
              <a:t>THE SOLUTION</a:t>
            </a:r>
          </a:p>
          <a:p>
            <a:r>
              <a:rPr lang="en-US" sz="3200" b="1" dirty="0"/>
              <a:t>Understand: </a:t>
            </a:r>
            <a:r>
              <a:rPr lang="en-US" sz="3200" dirty="0"/>
              <a:t>about medical care and procedures.</a:t>
            </a:r>
          </a:p>
          <a:p>
            <a:r>
              <a:rPr lang="en-US" sz="3200" b="1" dirty="0"/>
              <a:t>Discuss and Decide </a:t>
            </a:r>
            <a:r>
              <a:rPr lang="en-US" sz="3200" dirty="0"/>
              <a:t>in advance: with your family and friends, what medical treatment you want.</a:t>
            </a:r>
          </a:p>
          <a:p>
            <a:r>
              <a:rPr lang="en-US" sz="3200" b="1" dirty="0"/>
              <a:t>Document: </a:t>
            </a:r>
            <a:r>
              <a:rPr lang="en-US" sz="3200" dirty="0"/>
              <a:t>write down what you want in an advance directive </a:t>
            </a:r>
            <a:r>
              <a:rPr lang="en-US" dirty="0"/>
              <a:t>.</a:t>
            </a:r>
          </a:p>
          <a:p>
            <a:endParaRPr lang="en-US" dirty="0"/>
          </a:p>
        </p:txBody>
      </p:sp>
    </p:spTree>
    <p:extLst>
      <p:ext uri="{BB962C8B-B14F-4D97-AF65-F5344CB8AC3E}">
        <p14:creationId xmlns:p14="http://schemas.microsoft.com/office/powerpoint/2010/main" val="287468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FC9E-8314-25F9-B17C-A7A16AF973B0}"/>
              </a:ext>
            </a:extLst>
          </p:cNvPr>
          <p:cNvSpPr>
            <a:spLocks noGrp="1"/>
          </p:cNvSpPr>
          <p:nvPr>
            <p:ph type="title"/>
          </p:nvPr>
        </p:nvSpPr>
        <p:spPr/>
        <p:txBody>
          <a:bodyPr/>
          <a:lstStyle/>
          <a:p>
            <a:r>
              <a:rPr lang="en-US" dirty="0"/>
              <a:t>Who and what?</a:t>
            </a:r>
          </a:p>
        </p:txBody>
      </p:sp>
      <p:sp>
        <p:nvSpPr>
          <p:cNvPr id="3" name="Content Placeholder 2">
            <a:extLst>
              <a:ext uri="{FF2B5EF4-FFF2-40B4-BE49-F238E27FC236}">
                <a16:creationId xmlns:a16="http://schemas.microsoft.com/office/drawing/2014/main" id="{4B3293A5-D578-DD97-C514-75B40A47C93C}"/>
              </a:ext>
            </a:extLst>
          </p:cNvPr>
          <p:cNvSpPr>
            <a:spLocks noGrp="1"/>
          </p:cNvSpPr>
          <p:nvPr>
            <p:ph idx="13"/>
          </p:nvPr>
        </p:nvSpPr>
        <p:spPr/>
        <p:txBody>
          <a:bodyPr>
            <a:normAutofit fontScale="92500" lnSpcReduction="20000"/>
          </a:bodyPr>
          <a:lstStyle/>
          <a:p>
            <a:pPr marL="0" indent="0" algn="ctr">
              <a:buNone/>
            </a:pPr>
            <a:r>
              <a:rPr lang="en-US" sz="3900" b="1" u="sng" dirty="0"/>
              <a:t>HEALTH CARE DECISIONS: WHO? AND WHAT?</a:t>
            </a:r>
          </a:p>
          <a:p>
            <a:pPr marL="0" indent="0" algn="ctr">
              <a:buNone/>
            </a:pPr>
            <a:endParaRPr lang="en-US" sz="3200" b="1" u="sng" dirty="0"/>
          </a:p>
          <a:p>
            <a:pPr marL="0" indent="0" algn="ctr">
              <a:buNone/>
            </a:pPr>
            <a:r>
              <a:rPr lang="en-US" sz="3500" b="1" dirty="0"/>
              <a:t>WHO makes health care decisions for me? </a:t>
            </a:r>
          </a:p>
          <a:p>
            <a:pPr marL="0" indent="0" algn="ctr">
              <a:buNone/>
            </a:pPr>
            <a:r>
              <a:rPr lang="en-US" sz="3500" b="1" dirty="0"/>
              <a:t>Now, and when I am no longer able?</a:t>
            </a:r>
          </a:p>
          <a:p>
            <a:pPr marL="0" indent="0" algn="ctr">
              <a:buNone/>
            </a:pPr>
            <a:endParaRPr lang="en-US" sz="3500" b="1" dirty="0"/>
          </a:p>
          <a:p>
            <a:pPr marL="0" indent="0" algn="ctr">
              <a:buNone/>
            </a:pPr>
            <a:r>
              <a:rPr lang="en-US" sz="3500" b="1" dirty="0"/>
              <a:t>On WHAT does my decision maker base </a:t>
            </a:r>
          </a:p>
          <a:p>
            <a:pPr marL="0" indent="0" algn="ctr">
              <a:buNone/>
            </a:pPr>
            <a:r>
              <a:rPr lang="en-US" sz="3500" b="1" dirty="0"/>
              <a:t>the decisions made on my behalf?</a:t>
            </a:r>
          </a:p>
          <a:p>
            <a:endParaRPr lang="en-US" dirty="0"/>
          </a:p>
        </p:txBody>
      </p:sp>
    </p:spTree>
    <p:extLst>
      <p:ext uri="{BB962C8B-B14F-4D97-AF65-F5344CB8AC3E}">
        <p14:creationId xmlns:p14="http://schemas.microsoft.com/office/powerpoint/2010/main" val="379638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FC33C-ABAA-12B2-F2BA-59B3CBE2FD45}"/>
              </a:ext>
            </a:extLst>
          </p:cNvPr>
          <p:cNvSpPr>
            <a:spLocks noGrp="1"/>
          </p:cNvSpPr>
          <p:nvPr>
            <p:ph type="title"/>
          </p:nvPr>
        </p:nvSpPr>
        <p:spPr/>
        <p:txBody>
          <a:bodyPr/>
          <a:lstStyle/>
          <a:p>
            <a:r>
              <a:rPr lang="en-US" dirty="0"/>
              <a:t>The Law</a:t>
            </a:r>
          </a:p>
        </p:txBody>
      </p:sp>
      <p:sp>
        <p:nvSpPr>
          <p:cNvPr id="3" name="Content Placeholder 2">
            <a:extLst>
              <a:ext uri="{FF2B5EF4-FFF2-40B4-BE49-F238E27FC236}">
                <a16:creationId xmlns:a16="http://schemas.microsoft.com/office/drawing/2014/main" id="{1D3A92E9-4825-5BE4-7E66-B66F41F4B50F}"/>
              </a:ext>
            </a:extLst>
          </p:cNvPr>
          <p:cNvSpPr>
            <a:spLocks noGrp="1"/>
          </p:cNvSpPr>
          <p:nvPr>
            <p:ph idx="13"/>
          </p:nvPr>
        </p:nvSpPr>
        <p:spPr>
          <a:xfrm>
            <a:off x="837828" y="685801"/>
            <a:ext cx="10742984" cy="4759423"/>
          </a:xfrm>
        </p:spPr>
        <p:txBody>
          <a:bodyPr>
            <a:normAutofit fontScale="85000" lnSpcReduction="20000"/>
          </a:bodyPr>
          <a:lstStyle/>
          <a:p>
            <a:r>
              <a:rPr lang="en-US" sz="3500" b="1" dirty="0"/>
              <a:t>BC LEGISLATION: WHO</a:t>
            </a:r>
          </a:p>
          <a:p>
            <a:r>
              <a:rPr lang="en-US" sz="3800" b="1" i="1" dirty="0"/>
              <a:t>Patients’ Property Act</a:t>
            </a:r>
          </a:p>
          <a:p>
            <a:r>
              <a:rPr lang="en-US" sz="3800" b="1" i="1" dirty="0"/>
              <a:t>Committee of Person</a:t>
            </a:r>
          </a:p>
          <a:p>
            <a:r>
              <a:rPr lang="en-US" sz="3800" b="1" i="1" dirty="0"/>
              <a:t>Representation Agreement Act</a:t>
            </a:r>
          </a:p>
          <a:p>
            <a:r>
              <a:rPr lang="en-US" sz="3800" b="1" i="1" dirty="0"/>
              <a:t>Representative</a:t>
            </a:r>
          </a:p>
          <a:p>
            <a:r>
              <a:rPr lang="en-US" sz="3800" b="1" i="1" dirty="0"/>
              <a:t>Health Care (Consent) and Care Facility (Admission) Act</a:t>
            </a:r>
          </a:p>
          <a:p>
            <a:pPr lvl="1"/>
            <a:r>
              <a:rPr lang="en-US" sz="3800" b="1" i="1" dirty="0"/>
              <a:t>capable adult</a:t>
            </a:r>
          </a:p>
          <a:p>
            <a:r>
              <a:rPr lang="en-US" sz="3800" b="1" i="1" dirty="0"/>
              <a:t>Temporary Substitute Decision Maker</a:t>
            </a:r>
          </a:p>
          <a:p>
            <a:pPr lvl="1"/>
            <a:r>
              <a:rPr lang="en-US" sz="3800" b="1" i="1" dirty="0"/>
              <a:t>health care provider</a:t>
            </a:r>
          </a:p>
          <a:p>
            <a:endParaRPr lang="en-US" dirty="0"/>
          </a:p>
        </p:txBody>
      </p:sp>
    </p:spTree>
    <p:extLst>
      <p:ext uri="{BB962C8B-B14F-4D97-AF65-F5344CB8AC3E}">
        <p14:creationId xmlns:p14="http://schemas.microsoft.com/office/powerpoint/2010/main" val="168364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2614-F0C5-9EEE-3F3F-16E05FC3F5D8}"/>
              </a:ext>
            </a:extLst>
          </p:cNvPr>
          <p:cNvSpPr>
            <a:spLocks noGrp="1"/>
          </p:cNvSpPr>
          <p:nvPr>
            <p:ph type="title"/>
          </p:nvPr>
        </p:nvSpPr>
        <p:spPr/>
        <p:txBody>
          <a:bodyPr/>
          <a:lstStyle/>
          <a:p>
            <a:r>
              <a:rPr lang="en-US" dirty="0"/>
              <a:t>Capable Adult</a:t>
            </a:r>
          </a:p>
        </p:txBody>
      </p:sp>
      <p:sp>
        <p:nvSpPr>
          <p:cNvPr id="3" name="Content Placeholder 2">
            <a:extLst>
              <a:ext uri="{FF2B5EF4-FFF2-40B4-BE49-F238E27FC236}">
                <a16:creationId xmlns:a16="http://schemas.microsoft.com/office/drawing/2014/main" id="{5D87F408-8728-D383-A9EE-97A84F4A5F19}"/>
              </a:ext>
            </a:extLst>
          </p:cNvPr>
          <p:cNvSpPr>
            <a:spLocks noGrp="1"/>
          </p:cNvSpPr>
          <p:nvPr>
            <p:ph idx="13"/>
          </p:nvPr>
        </p:nvSpPr>
        <p:spPr>
          <a:xfrm>
            <a:off x="2205980" y="1814945"/>
            <a:ext cx="6960840" cy="2239143"/>
          </a:xfrm>
        </p:spPr>
        <p:txBody>
          <a:bodyPr/>
          <a:lstStyle/>
          <a:p>
            <a:pPr marL="0" indent="0">
              <a:buNone/>
            </a:pPr>
            <a:r>
              <a:rPr lang="en-US" sz="3200" b="1" dirty="0"/>
              <a:t>BC law states that every capable adult has the right to give, withhold, or revoke consent to health care.</a:t>
            </a:r>
          </a:p>
        </p:txBody>
      </p:sp>
    </p:spTree>
    <p:extLst>
      <p:ext uri="{BB962C8B-B14F-4D97-AF65-F5344CB8AC3E}">
        <p14:creationId xmlns:p14="http://schemas.microsoft.com/office/powerpoint/2010/main" val="9180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66EB-D053-8230-A091-5886FA4A5F87}"/>
              </a:ext>
            </a:extLst>
          </p:cNvPr>
          <p:cNvSpPr>
            <a:spLocks noGrp="1"/>
          </p:cNvSpPr>
          <p:nvPr>
            <p:ph type="title"/>
          </p:nvPr>
        </p:nvSpPr>
        <p:spPr/>
        <p:txBody>
          <a:bodyPr/>
          <a:lstStyle/>
          <a:p>
            <a:r>
              <a:rPr lang="en-US" dirty="0"/>
              <a:t>Committee</a:t>
            </a:r>
          </a:p>
        </p:txBody>
      </p:sp>
      <p:sp>
        <p:nvSpPr>
          <p:cNvPr id="3" name="Content Placeholder 2">
            <a:extLst>
              <a:ext uri="{FF2B5EF4-FFF2-40B4-BE49-F238E27FC236}">
                <a16:creationId xmlns:a16="http://schemas.microsoft.com/office/drawing/2014/main" id="{89976EDF-BFDB-4F34-F617-69B53E83E9DD}"/>
              </a:ext>
            </a:extLst>
          </p:cNvPr>
          <p:cNvSpPr>
            <a:spLocks noGrp="1"/>
          </p:cNvSpPr>
          <p:nvPr>
            <p:ph idx="13"/>
          </p:nvPr>
        </p:nvSpPr>
        <p:spPr/>
        <p:txBody>
          <a:bodyPr/>
          <a:lstStyle/>
          <a:p>
            <a:pPr marL="0" indent="0" algn="ctr">
              <a:buNone/>
            </a:pPr>
            <a:r>
              <a:rPr lang="en-US" sz="3200" b="1" dirty="0"/>
              <a:t>COMMITTEE OF PERSON</a:t>
            </a:r>
          </a:p>
          <a:p>
            <a:r>
              <a:rPr lang="en-US" sz="3200" b="1" dirty="0"/>
              <a:t>court appointed</a:t>
            </a:r>
          </a:p>
          <a:p>
            <a:r>
              <a:rPr lang="en-US" sz="3200" b="1" dirty="0"/>
              <a:t>family member, friend, or Public Guardian and Trustee</a:t>
            </a:r>
          </a:p>
          <a:p>
            <a:r>
              <a:rPr lang="en-US" sz="3200" b="1" dirty="0"/>
              <a:t>guardian or Committee of an adult deemed to be incapable of making health</a:t>
            </a:r>
          </a:p>
          <a:p>
            <a:r>
              <a:rPr lang="en-US" sz="3200" b="1" dirty="0"/>
              <a:t>care and personal care decisions</a:t>
            </a:r>
          </a:p>
          <a:p>
            <a:endParaRPr lang="en-US" dirty="0"/>
          </a:p>
        </p:txBody>
      </p:sp>
    </p:spTree>
    <p:extLst>
      <p:ext uri="{BB962C8B-B14F-4D97-AF65-F5344CB8AC3E}">
        <p14:creationId xmlns:p14="http://schemas.microsoft.com/office/powerpoint/2010/main" val="180540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52F812-0B41-D7B8-2285-A7D2E115C211}"/>
              </a:ext>
            </a:extLst>
          </p:cNvPr>
          <p:cNvSpPr txBox="1"/>
          <p:nvPr/>
        </p:nvSpPr>
        <p:spPr>
          <a:xfrm>
            <a:off x="693812" y="1340768"/>
            <a:ext cx="10729192" cy="3970318"/>
          </a:xfrm>
          <a:prstGeom prst="rect">
            <a:avLst/>
          </a:prstGeom>
          <a:noFill/>
          <a:ln>
            <a:solidFill>
              <a:schemeClr val="bg2"/>
            </a:solidFill>
          </a:ln>
        </p:spPr>
        <p:txBody>
          <a:bodyPr wrap="square">
            <a:spAutoFit/>
          </a:bodyPr>
          <a:lstStyle/>
          <a:p>
            <a:pPr marR="10" algn="ctr"/>
            <a:r>
              <a:rPr lang="en-US" sz="2800" b="1" i="0" u="none" strike="noStrike" baseline="0" dirty="0">
                <a:latin typeface="Arial" panose="020B0604020202020204" pitchFamily="34" charset="0"/>
              </a:rPr>
              <a:t>REPRESENTATIVE</a:t>
            </a:r>
          </a:p>
          <a:p>
            <a:pPr marL="457200" indent="-457200">
              <a:buFont typeface="Arial" panose="020B0604020202020204" pitchFamily="34" charset="0"/>
              <a:buChar char="•"/>
            </a:pPr>
            <a:r>
              <a:rPr lang="en-US" sz="3200" b="1" i="0" u="none" strike="noStrike" baseline="0" dirty="0">
                <a:latin typeface="Arial" panose="020B0604020202020204" pitchFamily="34" charset="0"/>
              </a:rPr>
              <a:t>capable adult can appoint someone to make health and personal care decisions in the future if he/she becomes incapable</a:t>
            </a:r>
          </a:p>
          <a:p>
            <a:pPr marL="457200" indent="-457200">
              <a:buFont typeface="Arial" panose="020B0604020202020204" pitchFamily="34" charset="0"/>
              <a:buChar char="•"/>
            </a:pPr>
            <a:r>
              <a:rPr lang="en-US" sz="3200" b="1" i="0" u="none" strike="noStrike" baseline="0" dirty="0">
                <a:latin typeface="Arial" panose="020B0604020202020204" pitchFamily="34" charset="0"/>
              </a:rPr>
              <a:t>does not need to be family member</a:t>
            </a:r>
          </a:p>
          <a:p>
            <a:pPr marL="457200" indent="-457200">
              <a:buFont typeface="Arial" panose="020B0604020202020204" pitchFamily="34" charset="0"/>
              <a:buChar char="•"/>
            </a:pPr>
            <a:endParaRPr lang="en-US" sz="3200" b="1" i="0" u="none" strike="noStrike" baseline="0" dirty="0">
              <a:latin typeface="Arial" panose="020B0604020202020204" pitchFamily="34" charset="0"/>
            </a:endParaRPr>
          </a:p>
          <a:p>
            <a:r>
              <a:rPr lang="en-US" sz="3200" b="1" i="0" u="none" strike="noStrike" baseline="0" dirty="0">
                <a:latin typeface="Arial" panose="020B0604020202020204" pitchFamily="34" charset="0"/>
              </a:rPr>
              <a:t>Representation Agreement is a legal document, prepared by a lawyer, that appoints a Representative</a:t>
            </a:r>
          </a:p>
        </p:txBody>
      </p:sp>
    </p:spTree>
    <p:extLst>
      <p:ext uri="{BB962C8B-B14F-4D97-AF65-F5344CB8AC3E}">
        <p14:creationId xmlns:p14="http://schemas.microsoft.com/office/powerpoint/2010/main" val="35123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5F8-A01C-AB1D-188A-B498E0AD7579}"/>
              </a:ext>
            </a:extLst>
          </p:cNvPr>
          <p:cNvSpPr>
            <a:spLocks noGrp="1"/>
          </p:cNvSpPr>
          <p:nvPr>
            <p:ph type="title"/>
          </p:nvPr>
        </p:nvSpPr>
        <p:spPr/>
        <p:txBody>
          <a:bodyPr/>
          <a:lstStyle/>
          <a:p>
            <a:r>
              <a:rPr lang="en-CA" sz="3200" dirty="0"/>
              <a:t>Why do you need Representation Agreement</a:t>
            </a:r>
            <a:r>
              <a:rPr lang="en-CA" dirty="0"/>
              <a:t>?</a:t>
            </a:r>
          </a:p>
        </p:txBody>
      </p:sp>
      <p:sp>
        <p:nvSpPr>
          <p:cNvPr id="3" name="Content Placeholder 2">
            <a:extLst>
              <a:ext uri="{FF2B5EF4-FFF2-40B4-BE49-F238E27FC236}">
                <a16:creationId xmlns:a16="http://schemas.microsoft.com/office/drawing/2014/main" id="{8B15AC6A-6976-DEE1-3446-6DBD644BF117}"/>
              </a:ext>
            </a:extLst>
          </p:cNvPr>
          <p:cNvSpPr>
            <a:spLocks noGrp="1"/>
          </p:cNvSpPr>
          <p:nvPr>
            <p:ph idx="13"/>
          </p:nvPr>
        </p:nvSpPr>
        <p:spPr/>
        <p:txBody>
          <a:bodyPr>
            <a:normAutofit/>
          </a:bodyPr>
          <a:lstStyle/>
          <a:p>
            <a:r>
              <a:rPr lang="en-CA" sz="3200" b="1" dirty="0"/>
              <a:t>Allow adults to appoint representatives to make their health and personal care decisions if they are not able to.</a:t>
            </a:r>
          </a:p>
          <a:p>
            <a:pPr algn="l"/>
            <a:endParaRPr lang="en-CA" sz="3200" b="1" i="0" u="none" strike="noStrike" baseline="0" dirty="0">
              <a:solidFill>
                <a:srgbClr val="000000"/>
              </a:solidFill>
              <a:latin typeface="Arial" panose="020B0604020202020204" pitchFamily="34" charset="0"/>
            </a:endParaRPr>
          </a:p>
          <a:p>
            <a:r>
              <a:rPr lang="en-CA" sz="3200" b="1" i="0" u="none" strike="noStrike" baseline="0" dirty="0">
                <a:solidFill>
                  <a:srgbClr val="000000"/>
                </a:solidFill>
                <a:latin typeface="Arial" panose="020B0604020202020204" pitchFamily="34" charset="0"/>
              </a:rPr>
              <a:t> </a:t>
            </a:r>
            <a:r>
              <a:rPr lang="en-CA" sz="3200" b="1" dirty="0"/>
              <a:t>A Sec 9 RA also allows adults to appoint others to care for their minor children if they become incapable </a:t>
            </a:r>
          </a:p>
        </p:txBody>
      </p:sp>
      <p:pic>
        <p:nvPicPr>
          <p:cNvPr id="4" name="Picture 3">
            <a:extLst>
              <a:ext uri="{FF2B5EF4-FFF2-40B4-BE49-F238E27FC236}">
                <a16:creationId xmlns:a16="http://schemas.microsoft.com/office/drawing/2014/main" id="{8A7E85CE-2EFA-B23E-AACA-FEBB2F6F5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756" y="4936331"/>
            <a:ext cx="28479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6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09048B-19A4-9ED1-C6D0-62DBDAE35923}"/>
              </a:ext>
            </a:extLst>
          </p:cNvPr>
          <p:cNvSpPr txBox="1"/>
          <p:nvPr/>
        </p:nvSpPr>
        <p:spPr>
          <a:xfrm>
            <a:off x="765820" y="1844824"/>
            <a:ext cx="10513168" cy="2246769"/>
          </a:xfrm>
          <a:prstGeom prst="rect">
            <a:avLst/>
          </a:prstGeom>
          <a:noFill/>
          <a:ln>
            <a:solidFill>
              <a:schemeClr val="bg2"/>
            </a:solidFill>
          </a:ln>
        </p:spPr>
        <p:txBody>
          <a:bodyPr wrap="square">
            <a:spAutoFit/>
          </a:bodyPr>
          <a:lstStyle/>
          <a:p>
            <a:r>
              <a:rPr lang="en-US" sz="2800" b="1" i="0" u="none" strike="noStrike" baseline="0" dirty="0">
                <a:latin typeface="Arial" panose="020B0604020202020204" pitchFamily="34" charset="0"/>
              </a:rPr>
              <a:t>TEMPORARY SUBSTITUTE DECISION MAKER (TSDM)</a:t>
            </a:r>
          </a:p>
          <a:p>
            <a:endParaRPr lang="en-US" sz="2800" b="1" i="0" u="none" strike="noStrike" baseline="0" dirty="0">
              <a:latin typeface="Arial" panose="020B0604020202020204" pitchFamily="34" charset="0"/>
            </a:endParaRPr>
          </a:p>
          <a:p>
            <a:r>
              <a:rPr lang="en-US" sz="2800" b="1" i="0" u="none" strike="noStrike" baseline="0" dirty="0">
                <a:latin typeface="Arial" panose="020B0604020202020204" pitchFamily="34" charset="0"/>
              </a:rPr>
              <a:t>a health provider appoints a Temporary Substitute Decision Maker (TSDM) to make health care decision on behalf of an incapable adult.</a:t>
            </a:r>
          </a:p>
        </p:txBody>
      </p:sp>
    </p:spTree>
    <p:extLst>
      <p:ext uri="{BB962C8B-B14F-4D97-AF65-F5344CB8AC3E}">
        <p14:creationId xmlns:p14="http://schemas.microsoft.com/office/powerpoint/2010/main" val="207257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E1D233-C33D-4655-891C-929F1DB68AD8}"/>
              </a:ext>
            </a:extLst>
          </p:cNvPr>
          <p:cNvSpPr txBox="1"/>
          <p:nvPr/>
        </p:nvSpPr>
        <p:spPr>
          <a:xfrm>
            <a:off x="477788" y="1124744"/>
            <a:ext cx="10801200" cy="4524315"/>
          </a:xfrm>
          <a:prstGeom prst="rect">
            <a:avLst/>
          </a:prstGeom>
          <a:noFill/>
          <a:ln>
            <a:solidFill>
              <a:schemeClr val="bg2"/>
            </a:solidFill>
          </a:ln>
        </p:spPr>
        <p:txBody>
          <a:bodyPr wrap="square">
            <a:spAutoFit/>
          </a:bodyPr>
          <a:lstStyle/>
          <a:p>
            <a:r>
              <a:rPr lang="en-US" sz="3200" b="1" i="0" u="none" strike="noStrike" baseline="0" dirty="0">
                <a:latin typeface="Arial" panose="020B0604020202020204" pitchFamily="34" charset="0"/>
              </a:rPr>
              <a:t>TEMPORARY SUBSTITUTE DECISION MAKER (TSDM)</a:t>
            </a:r>
          </a:p>
          <a:p>
            <a:endParaRPr lang="en-US" sz="3200" b="1" i="0" u="none" strike="noStrike" baseline="0" dirty="0">
              <a:latin typeface="Arial" panose="020B0604020202020204" pitchFamily="34" charset="0"/>
            </a:endParaRPr>
          </a:p>
          <a:p>
            <a:pPr marR="2270" algn="ctr"/>
            <a:r>
              <a:rPr lang="en-US" sz="3200" b="1" i="0" u="none" strike="noStrike" baseline="0" dirty="0">
                <a:latin typeface="Arial" panose="020B0604020202020204" pitchFamily="34" charset="0"/>
              </a:rPr>
              <a:t>Chosen from the following in order: </a:t>
            </a:r>
          </a:p>
          <a:p>
            <a:pPr marR="2270" algn="ctr"/>
            <a:r>
              <a:rPr lang="en-US" sz="3200" b="1" i="0" u="none" strike="noStrike" baseline="0" dirty="0">
                <a:latin typeface="Arial" panose="020B0604020202020204" pitchFamily="34" charset="0"/>
              </a:rPr>
              <a:t>spouse</a:t>
            </a:r>
          </a:p>
          <a:p>
            <a:pPr algn="ctr"/>
            <a:r>
              <a:rPr lang="en-US" sz="3200" b="1" i="0" u="none" strike="noStrike" baseline="0" dirty="0">
                <a:latin typeface="Arial" panose="020B0604020202020204" pitchFamily="34" charset="0"/>
              </a:rPr>
              <a:t>adult child</a:t>
            </a:r>
          </a:p>
          <a:p>
            <a:pPr algn="ctr"/>
            <a:r>
              <a:rPr lang="en-US" sz="3200" b="1" i="0" u="none" strike="noStrike" baseline="0" dirty="0">
                <a:latin typeface="Arial" panose="020B0604020202020204" pitchFamily="34" charset="0"/>
              </a:rPr>
              <a:t>parent</a:t>
            </a:r>
          </a:p>
          <a:p>
            <a:pPr algn="ctr"/>
            <a:r>
              <a:rPr lang="en-US" sz="3200" b="1" i="0" u="none" strike="noStrike" baseline="0" dirty="0">
                <a:latin typeface="Arial" panose="020B0604020202020204" pitchFamily="34" charset="0"/>
              </a:rPr>
              <a:t>brother or sister</a:t>
            </a:r>
          </a:p>
          <a:p>
            <a:pPr algn="ctr"/>
            <a:r>
              <a:rPr lang="en-US" sz="3200" b="1" i="0" u="none" strike="noStrike" baseline="0" dirty="0">
                <a:latin typeface="Arial" panose="020B0604020202020204" pitchFamily="34" charset="0"/>
              </a:rPr>
              <a:t>another relative by birth or adoption </a:t>
            </a:r>
          </a:p>
          <a:p>
            <a:pPr algn="ctr"/>
            <a:r>
              <a:rPr lang="en-US" sz="3200" b="1" i="0" u="none" strike="noStrike" baseline="0" dirty="0">
                <a:latin typeface="Arial" panose="020B0604020202020204" pitchFamily="34" charset="0"/>
              </a:rPr>
              <a:t>another person appointed by OPGT</a:t>
            </a:r>
          </a:p>
        </p:txBody>
      </p:sp>
    </p:spTree>
    <p:extLst>
      <p:ext uri="{BB962C8B-B14F-4D97-AF65-F5344CB8AC3E}">
        <p14:creationId xmlns:p14="http://schemas.microsoft.com/office/powerpoint/2010/main" val="277147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Services</a:t>
            </a:r>
          </a:p>
        </p:txBody>
      </p:sp>
      <p:graphicFrame>
        <p:nvGraphicFramePr>
          <p:cNvPr id="5" name="Content Placeholder 4" descr="Basic venn diagram showing overlapping relationships between 4 tasks"/>
          <p:cNvGraphicFramePr>
            <a:graphicFrameLocks noGrp="1"/>
          </p:cNvGraphicFramePr>
          <p:nvPr>
            <p:ph sz="half" idx="2"/>
            <p:extLst>
              <p:ext uri="{D42A27DB-BD31-4B8C-83A1-F6EECF244321}">
                <p14:modId xmlns:p14="http://schemas.microsoft.com/office/powerpoint/2010/main" val="1483254680"/>
              </p:ext>
            </p:extLst>
          </p:nvPr>
        </p:nvGraphicFramePr>
        <p:xfrm>
          <a:off x="6551613" y="685800"/>
          <a:ext cx="5029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Uptown Notaries Burnaby Office">
            <a:extLst>
              <a:ext uri="{FF2B5EF4-FFF2-40B4-BE49-F238E27FC236}">
                <a16:creationId xmlns:a16="http://schemas.microsoft.com/office/drawing/2014/main" id="{D06F5C56-5293-4B73-B2AA-F3603853742A}"/>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bwMode="auto">
          <a:xfrm>
            <a:off x="1293813" y="1299362"/>
            <a:ext cx="5029200" cy="29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61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1C458D-EEE6-08A1-12EF-15C71FD33EC6}"/>
              </a:ext>
            </a:extLst>
          </p:cNvPr>
          <p:cNvSpPr txBox="1"/>
          <p:nvPr/>
        </p:nvSpPr>
        <p:spPr>
          <a:xfrm>
            <a:off x="765820" y="548680"/>
            <a:ext cx="9721080" cy="5509200"/>
          </a:xfrm>
          <a:prstGeom prst="rect">
            <a:avLst/>
          </a:prstGeom>
          <a:noFill/>
          <a:ln>
            <a:solidFill>
              <a:schemeClr val="bg2"/>
            </a:solidFill>
          </a:ln>
        </p:spPr>
        <p:txBody>
          <a:bodyPr wrap="square">
            <a:spAutoFit/>
          </a:bodyPr>
          <a:lstStyle/>
          <a:p>
            <a:r>
              <a:rPr lang="en-US" sz="3200" b="1" i="0" u="none" strike="noStrike" baseline="0" dirty="0">
                <a:latin typeface="Arial" panose="020B0604020202020204" pitchFamily="34" charset="0"/>
              </a:rPr>
              <a:t>HEALTH CARE PROVIDER</a:t>
            </a:r>
          </a:p>
          <a:p>
            <a:r>
              <a:rPr lang="en-US" sz="3200" b="1" i="0" u="none" strike="noStrike" baseline="0" dirty="0">
                <a:latin typeface="Arial" panose="020B0604020202020204" pitchFamily="34" charset="0"/>
              </a:rPr>
              <a:t>In emergency situations, a health care provider:</a:t>
            </a:r>
          </a:p>
          <a:p>
            <a:endParaRPr lang="en-US" sz="3200" b="1" i="0" u="none" strike="noStrike" baseline="0" dirty="0">
              <a:latin typeface="Arial" panose="020B0604020202020204" pitchFamily="34" charset="0"/>
            </a:endParaRPr>
          </a:p>
          <a:p>
            <a:pPr marL="285750" marR="6370" indent="-285750" algn="just">
              <a:buFontTx/>
              <a:buChar char="-"/>
            </a:pPr>
            <a:r>
              <a:rPr lang="en-US" sz="3200" b="1" i="0" u="none" strike="noStrike" baseline="0" dirty="0">
                <a:latin typeface="Arial" panose="020B0604020202020204" pitchFamily="34" charset="0"/>
              </a:rPr>
              <a:t>must not provide treatment if he/she has reason to believe that adult did </a:t>
            </a:r>
            <a:r>
              <a:rPr lang="en-US" sz="3200" b="1" i="0" u="sng" strike="noStrike" baseline="0" dirty="0">
                <a:latin typeface="Arial" panose="020B0604020202020204" pitchFamily="34" charset="0"/>
              </a:rPr>
              <a:t>not</a:t>
            </a:r>
            <a:r>
              <a:rPr lang="en-US" sz="3200" b="1" i="0" u="none" strike="noStrike" baseline="0" dirty="0">
                <a:latin typeface="Arial" panose="020B0604020202020204" pitchFamily="34" charset="0"/>
              </a:rPr>
              <a:t> want treatment</a:t>
            </a:r>
            <a:endParaRPr lang="en-US" sz="3200" b="1" dirty="0">
              <a:latin typeface="Arial" panose="020B0604020202020204" pitchFamily="34" charset="0"/>
            </a:endParaRPr>
          </a:p>
          <a:p>
            <a:pPr marL="285750" marR="6370" indent="-285750" algn="just">
              <a:buFontTx/>
              <a:buChar char="-"/>
            </a:pPr>
            <a:endParaRPr lang="en-US" sz="3200" b="1" i="0" u="none" strike="noStrike" baseline="0" dirty="0">
              <a:latin typeface="Arial" panose="020B0604020202020204" pitchFamily="34" charset="0"/>
            </a:endParaRPr>
          </a:p>
          <a:p>
            <a:r>
              <a:rPr lang="en-US" sz="3200" b="1" i="0" u="none" strike="noStrike" baseline="0" dirty="0">
                <a:latin typeface="Arial" panose="020B0604020202020204" pitchFamily="34" charset="0"/>
              </a:rPr>
              <a:t>- can provide treatment even if the TSDM or Representative refuses, if health care provider believes TSDM or Representative has not complied with his/her duties</a:t>
            </a:r>
          </a:p>
        </p:txBody>
      </p:sp>
    </p:spTree>
    <p:extLst>
      <p:ext uri="{BB962C8B-B14F-4D97-AF65-F5344CB8AC3E}">
        <p14:creationId xmlns:p14="http://schemas.microsoft.com/office/powerpoint/2010/main" val="121959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4613E9-15E0-2D90-1459-6F38692C3876}"/>
              </a:ext>
            </a:extLst>
          </p:cNvPr>
          <p:cNvSpPr txBox="1"/>
          <p:nvPr/>
        </p:nvSpPr>
        <p:spPr>
          <a:xfrm>
            <a:off x="1053852" y="1124744"/>
            <a:ext cx="9721080" cy="4462760"/>
          </a:xfrm>
          <a:prstGeom prst="rect">
            <a:avLst/>
          </a:prstGeom>
          <a:noFill/>
          <a:ln>
            <a:solidFill>
              <a:schemeClr val="bg2"/>
            </a:solidFill>
          </a:ln>
        </p:spPr>
        <p:txBody>
          <a:bodyPr wrap="square">
            <a:spAutoFit/>
          </a:bodyPr>
          <a:lstStyle/>
          <a:p>
            <a:r>
              <a:rPr lang="en-US" sz="3200" b="1" i="0" u="none" strike="noStrike" baseline="0" dirty="0">
                <a:latin typeface="Arial" panose="020B0604020202020204" pitchFamily="34" charset="0"/>
              </a:rPr>
              <a:t>WHO MAKES YOUR HEALTH CARE DECISIONS?</a:t>
            </a:r>
          </a:p>
          <a:p>
            <a:endParaRPr lang="en-US" sz="3200" b="1" i="0" u="none" strike="noStrike" baseline="0" dirty="0">
              <a:latin typeface="Arial" panose="020B0604020202020204" pitchFamily="34" charset="0"/>
            </a:endParaRPr>
          </a:p>
          <a:p>
            <a:endParaRPr lang="en-US" sz="800" b="1" i="0" u="none" strike="noStrike" baseline="0" dirty="0">
              <a:latin typeface="Arial" panose="020B0604020202020204" pitchFamily="34" charset="0"/>
            </a:endParaRPr>
          </a:p>
          <a:p>
            <a:r>
              <a:rPr lang="en-US" sz="3200" b="1" i="0" u="none" strike="noStrike" baseline="0" dirty="0">
                <a:latin typeface="Arial" panose="020B0604020202020204" pitchFamily="34" charset="0"/>
              </a:rPr>
              <a:t>1</a:t>
            </a:r>
            <a:r>
              <a:rPr lang="en-US" sz="3200" b="1" i="0" u="none" strike="noStrike" baseline="30000" dirty="0">
                <a:latin typeface="Arial" panose="020B0604020202020204" pitchFamily="34" charset="0"/>
              </a:rPr>
              <a:t>st CHOICE ------ YOU</a:t>
            </a:r>
            <a:endParaRPr lang="en-US" sz="3200" b="1" i="0" u="none" strike="noStrike" baseline="0" dirty="0">
              <a:latin typeface="Arial" panose="020B0604020202020204" pitchFamily="34" charset="0"/>
            </a:endParaRPr>
          </a:p>
          <a:p>
            <a:r>
              <a:rPr lang="en-US" sz="3200" b="1" i="0" u="none" strike="noStrike" baseline="0" dirty="0">
                <a:latin typeface="Arial" panose="020B0604020202020204" pitchFamily="34" charset="0"/>
              </a:rPr>
              <a:t>2</a:t>
            </a:r>
            <a:r>
              <a:rPr lang="en-US" sz="3200" b="1" i="0" u="none" strike="noStrike" baseline="30000" dirty="0">
                <a:latin typeface="Arial" panose="020B0604020202020204" pitchFamily="34" charset="0"/>
              </a:rPr>
              <a:t>ND CHOICE -----COMMITTEE </a:t>
            </a:r>
          </a:p>
          <a:p>
            <a:r>
              <a:rPr lang="en-US" sz="3200" b="1" i="0" u="none" strike="noStrike" baseline="0" dirty="0">
                <a:latin typeface="Arial" panose="020B0604020202020204" pitchFamily="34" charset="0"/>
              </a:rPr>
              <a:t>3</a:t>
            </a:r>
            <a:r>
              <a:rPr lang="en-US" sz="3200" b="1" i="0" u="none" strike="noStrike" baseline="30000" dirty="0">
                <a:latin typeface="Arial" panose="020B0604020202020204" pitchFamily="34" charset="0"/>
              </a:rPr>
              <a:t>RD CHOICE _____Representative</a:t>
            </a:r>
          </a:p>
          <a:p>
            <a:r>
              <a:rPr lang="en-US" sz="3200" b="1" i="0" u="none" strike="noStrike" baseline="0" dirty="0">
                <a:latin typeface="Arial" panose="020B0604020202020204" pitchFamily="34" charset="0"/>
              </a:rPr>
              <a:t>4</a:t>
            </a:r>
            <a:r>
              <a:rPr lang="en-US" sz="3200" b="1" i="0" u="none" strike="noStrike" baseline="30000" dirty="0">
                <a:latin typeface="Arial" panose="020B0604020202020204" pitchFamily="34" charset="0"/>
              </a:rPr>
              <a:t>th CHOICE_______TCDM</a:t>
            </a:r>
          </a:p>
          <a:p>
            <a:endParaRPr lang="en-US" sz="3200" b="0" i="0" u="none" strike="noStrike" baseline="0" dirty="0">
              <a:latin typeface="Arial" panose="020B0604020202020204" pitchFamily="34" charset="0"/>
            </a:endParaRPr>
          </a:p>
          <a:p>
            <a:r>
              <a:rPr lang="en-US" sz="3200" b="1" dirty="0">
                <a:latin typeface="Arial" panose="020B0604020202020204" pitchFamily="34" charset="0"/>
              </a:rPr>
              <a:t>Emergency ----Health Care provider</a:t>
            </a:r>
            <a:endParaRPr lang="en-US" sz="3200" b="1" i="0" u="none" strike="noStrike" baseline="0" dirty="0">
              <a:latin typeface="Arial" panose="020B0604020202020204" pitchFamily="34" charset="0"/>
            </a:endParaRPr>
          </a:p>
          <a:p>
            <a:endParaRPr lang="en-US" sz="2000" b="1" i="0" u="none" strike="noStrike" baseline="0" dirty="0">
              <a:latin typeface="Arial" panose="020B0604020202020204" pitchFamily="34" charset="0"/>
            </a:endParaRPr>
          </a:p>
        </p:txBody>
      </p:sp>
    </p:spTree>
    <p:extLst>
      <p:ext uri="{BB962C8B-B14F-4D97-AF65-F5344CB8AC3E}">
        <p14:creationId xmlns:p14="http://schemas.microsoft.com/office/powerpoint/2010/main" val="35431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2670E8-E39E-2223-7D37-499A1F5DFFD0}"/>
              </a:ext>
            </a:extLst>
          </p:cNvPr>
          <p:cNvSpPr txBox="1"/>
          <p:nvPr/>
        </p:nvSpPr>
        <p:spPr>
          <a:xfrm>
            <a:off x="1557908" y="1397674"/>
            <a:ext cx="8928992" cy="3693319"/>
          </a:xfrm>
          <a:prstGeom prst="rect">
            <a:avLst/>
          </a:prstGeom>
          <a:noFill/>
          <a:ln>
            <a:solidFill>
              <a:schemeClr val="bg2"/>
            </a:solidFill>
          </a:ln>
        </p:spPr>
        <p:txBody>
          <a:bodyPr wrap="square">
            <a:spAutoFit/>
          </a:bodyPr>
          <a:lstStyle/>
          <a:p>
            <a:r>
              <a:rPr lang="en-US" sz="3200" b="1" i="0" u="none" strike="noStrike" baseline="0" dirty="0">
                <a:latin typeface="Arial" panose="020B0604020202020204" pitchFamily="34" charset="0"/>
              </a:rPr>
              <a:t>WHAT? SUBSTITUTE DECISION BASED ON:</a:t>
            </a:r>
          </a:p>
          <a:p>
            <a:endParaRPr lang="en-US" sz="2400" b="1" i="0" u="none" strike="noStrike" baseline="0" dirty="0">
              <a:latin typeface="Arial" panose="020B0604020202020204" pitchFamily="34" charset="0"/>
            </a:endParaRPr>
          </a:p>
          <a:p>
            <a:pPr marL="342900" indent="-342900">
              <a:buAutoNum type="arabicPeriod"/>
            </a:pPr>
            <a:r>
              <a:rPr lang="en-US" sz="3200" b="1" i="0" u="none" strike="noStrike" baseline="0" dirty="0">
                <a:latin typeface="Arial" panose="020B0604020202020204" pitchFamily="34" charset="0"/>
              </a:rPr>
              <a:t>capable adult’s expressed wishes</a:t>
            </a:r>
          </a:p>
          <a:p>
            <a:pPr marL="342900" indent="-342900">
              <a:buAutoNum type="arabicPeriod"/>
            </a:pPr>
            <a:endParaRPr lang="en-US" sz="3200" b="1" i="0" u="none" strike="noStrike" baseline="0" dirty="0">
              <a:latin typeface="Arial" panose="020B0604020202020204" pitchFamily="34" charset="0"/>
            </a:endParaRPr>
          </a:p>
          <a:p>
            <a:r>
              <a:rPr lang="en-US" sz="3200" b="1" i="0" u="none" strike="noStrike" baseline="0" dirty="0">
                <a:latin typeface="Arial" panose="020B0604020202020204" pitchFamily="34" charset="0"/>
              </a:rPr>
              <a:t>2. adult’s values and beliefs</a:t>
            </a:r>
          </a:p>
          <a:p>
            <a:endParaRPr lang="en-US" sz="3200" b="1" i="0" u="none" strike="noStrike" baseline="0" dirty="0">
              <a:latin typeface="Arial" panose="020B0604020202020204" pitchFamily="34" charset="0"/>
            </a:endParaRPr>
          </a:p>
          <a:p>
            <a:r>
              <a:rPr lang="en-US" sz="3200" b="1" i="0" u="none" strike="noStrike" baseline="0" dirty="0">
                <a:latin typeface="Arial" panose="020B0604020202020204" pitchFamily="34" charset="0"/>
              </a:rPr>
              <a:t>3. “best interests” of adult</a:t>
            </a:r>
          </a:p>
          <a:p>
            <a:endParaRPr lang="en-US" sz="1800" b="0" i="0" u="none" strike="noStrike" baseline="0" dirty="0">
              <a:latin typeface="Arial" panose="020B0604020202020204" pitchFamily="34" charset="0"/>
            </a:endParaRPr>
          </a:p>
        </p:txBody>
      </p:sp>
    </p:spTree>
    <p:extLst>
      <p:ext uri="{BB962C8B-B14F-4D97-AF65-F5344CB8AC3E}">
        <p14:creationId xmlns:p14="http://schemas.microsoft.com/office/powerpoint/2010/main" val="109968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CD5498-AB66-B5E0-FA9E-4E9B26E5FE51}"/>
              </a:ext>
            </a:extLst>
          </p:cNvPr>
          <p:cNvSpPr txBox="1"/>
          <p:nvPr/>
        </p:nvSpPr>
        <p:spPr>
          <a:xfrm>
            <a:off x="837828" y="1052736"/>
            <a:ext cx="10657184" cy="3662541"/>
          </a:xfrm>
          <a:prstGeom prst="rect">
            <a:avLst/>
          </a:prstGeom>
          <a:noFill/>
          <a:ln>
            <a:solidFill>
              <a:schemeClr val="bg2"/>
            </a:solidFill>
          </a:ln>
        </p:spPr>
        <p:txBody>
          <a:bodyPr wrap="square">
            <a:spAutoFit/>
          </a:bodyPr>
          <a:lstStyle/>
          <a:p>
            <a:pPr algn="ctr"/>
            <a:r>
              <a:rPr lang="en-US" sz="3600" b="1" i="0" u="none" strike="noStrike" baseline="0" dirty="0">
                <a:latin typeface="Arial" panose="020B0604020202020204" pitchFamily="34" charset="0"/>
              </a:rPr>
              <a:t>WHAT? EXPRESSING YOUR WISHES</a:t>
            </a:r>
            <a:endParaRPr lang="en-US" sz="3600" b="1" dirty="0">
              <a:latin typeface="Arial" panose="020B0604020202020204" pitchFamily="34" charset="0"/>
            </a:endParaRPr>
          </a:p>
          <a:p>
            <a:pPr algn="ctr"/>
            <a:endParaRPr lang="en-US" sz="3600" b="1" i="0" u="none" strike="noStrike" baseline="0" dirty="0">
              <a:latin typeface="Arial" panose="020B0604020202020204" pitchFamily="34" charset="0"/>
            </a:endParaRPr>
          </a:p>
          <a:p>
            <a:r>
              <a:rPr lang="en-US" sz="3200" b="1" i="0" u="none" strike="noStrike" baseline="0" dirty="0">
                <a:latin typeface="Arial" panose="020B0604020202020204" pitchFamily="34" charset="0"/>
              </a:rPr>
              <a:t>- Representation Agreement says what as well as who</a:t>
            </a:r>
          </a:p>
          <a:p>
            <a:endParaRPr lang="en-US" sz="3200" b="1" i="0" u="none" strike="noStrike" baseline="0" dirty="0">
              <a:latin typeface="Arial" panose="020B0604020202020204" pitchFamily="34" charset="0"/>
            </a:endParaRPr>
          </a:p>
          <a:p>
            <a:r>
              <a:rPr lang="en-US" sz="3200" b="1" i="0" u="none" strike="noStrike" baseline="0" dirty="0">
                <a:latin typeface="Arial" panose="020B0604020202020204" pitchFamily="34" charset="0"/>
              </a:rPr>
              <a:t>-advance directive or living will</a:t>
            </a:r>
          </a:p>
          <a:p>
            <a:endParaRPr lang="en-US" sz="3200" b="1" i="0" u="none" strike="noStrike" baseline="0" dirty="0">
              <a:latin typeface="Arial" panose="020B0604020202020204" pitchFamily="34" charset="0"/>
            </a:endParaRPr>
          </a:p>
          <a:p>
            <a:pPr marR="33800"/>
            <a:r>
              <a:rPr lang="en-US" sz="3200" b="1" i="0" u="none" strike="noStrike" baseline="0" dirty="0">
                <a:latin typeface="Arial" panose="020B0604020202020204" pitchFamily="34" charset="0"/>
              </a:rPr>
              <a:t>- any other verbal or written expression of wishes-</a:t>
            </a:r>
          </a:p>
        </p:txBody>
      </p:sp>
    </p:spTree>
    <p:extLst>
      <p:ext uri="{BB962C8B-B14F-4D97-AF65-F5344CB8AC3E}">
        <p14:creationId xmlns:p14="http://schemas.microsoft.com/office/powerpoint/2010/main" val="4726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E154E-C820-2AEA-423C-3A6861F6EAB1}"/>
              </a:ext>
            </a:extLst>
          </p:cNvPr>
          <p:cNvSpPr txBox="1"/>
          <p:nvPr/>
        </p:nvSpPr>
        <p:spPr>
          <a:xfrm>
            <a:off x="621804" y="836712"/>
            <a:ext cx="10945216" cy="3539430"/>
          </a:xfrm>
          <a:prstGeom prst="rect">
            <a:avLst/>
          </a:prstGeom>
          <a:noFill/>
          <a:ln>
            <a:solidFill>
              <a:schemeClr val="bg2"/>
            </a:solidFill>
          </a:ln>
        </p:spPr>
        <p:txBody>
          <a:bodyPr wrap="square">
            <a:spAutoFit/>
          </a:bodyPr>
          <a:lstStyle/>
          <a:p>
            <a:pPr algn="ctr"/>
            <a:r>
              <a:rPr lang="en-US" sz="3600" b="1" i="0" u="none" strike="noStrike" baseline="0" dirty="0">
                <a:latin typeface="Arial" panose="020B0604020202020204" pitchFamily="34" charset="0"/>
              </a:rPr>
              <a:t>WHAT = ADVANCE DIRECTIVE</a:t>
            </a:r>
          </a:p>
          <a:p>
            <a:endParaRPr lang="en-US" sz="2800" b="1" i="0" u="none" strike="noStrike" baseline="0" dirty="0">
              <a:latin typeface="Arial" panose="020B0604020202020204" pitchFamily="34" charset="0"/>
            </a:endParaRPr>
          </a:p>
          <a:p>
            <a:pPr marL="285750" marR="750" indent="-285750">
              <a:buFontTx/>
              <a:buChar char="-"/>
            </a:pPr>
            <a:r>
              <a:rPr lang="en-US" sz="3200" b="1" i="0" u="none" strike="noStrike" baseline="0" dirty="0">
                <a:latin typeface="Arial" panose="020B0604020202020204" pitchFamily="34" charset="0"/>
              </a:rPr>
              <a:t>YOUR EXPRESSED WISHES FOR FUTURE HEALTH AND PERSONAL CARE</a:t>
            </a:r>
          </a:p>
          <a:p>
            <a:pPr marL="285750" marR="750" indent="-285750">
              <a:buFontTx/>
              <a:buChar char="-"/>
            </a:pPr>
            <a:endParaRPr lang="en-US" sz="3200" b="1" i="0" u="none" strike="noStrike" baseline="0" dirty="0">
              <a:latin typeface="Arial" panose="020B0604020202020204" pitchFamily="34" charset="0"/>
            </a:endParaRPr>
          </a:p>
          <a:p>
            <a:pPr marR="5360"/>
            <a:r>
              <a:rPr lang="en-US" sz="3200" b="1" i="0" u="none" strike="noStrike" baseline="0" dirty="0">
                <a:latin typeface="Arial" panose="020B0604020202020204" pitchFamily="34" charset="0"/>
              </a:rPr>
              <a:t>- YOUR INSTRUCTION TO YOUR LEGALLY-APPOINTED DECISION MAKERS</a:t>
            </a:r>
          </a:p>
        </p:txBody>
      </p:sp>
    </p:spTree>
    <p:extLst>
      <p:ext uri="{BB962C8B-B14F-4D97-AF65-F5344CB8AC3E}">
        <p14:creationId xmlns:p14="http://schemas.microsoft.com/office/powerpoint/2010/main" val="36445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79C166-8C32-7FDA-C80C-9F60475BBA55}"/>
              </a:ext>
            </a:extLst>
          </p:cNvPr>
          <p:cNvSpPr txBox="1"/>
          <p:nvPr/>
        </p:nvSpPr>
        <p:spPr>
          <a:xfrm>
            <a:off x="765820" y="620688"/>
            <a:ext cx="10801200" cy="5816977"/>
          </a:xfrm>
          <a:prstGeom prst="rect">
            <a:avLst/>
          </a:prstGeom>
          <a:noFill/>
          <a:ln>
            <a:solidFill>
              <a:schemeClr val="bg2"/>
            </a:solidFill>
          </a:ln>
        </p:spPr>
        <p:txBody>
          <a:bodyPr wrap="square">
            <a:spAutoFit/>
          </a:bodyPr>
          <a:lstStyle/>
          <a:p>
            <a:endParaRPr lang="en-US" sz="800" b="0" i="0" u="none" strike="noStrike" baseline="0" dirty="0">
              <a:latin typeface="Times New Roman" panose="02020603050405020304" pitchFamily="18" charset="0"/>
            </a:endParaRPr>
          </a:p>
          <a:p>
            <a:pPr marR="8370" algn="ctr"/>
            <a:r>
              <a:rPr lang="en-US" sz="3600" b="1" i="0" u="none" strike="noStrike" baseline="0" dirty="0">
                <a:latin typeface="Arial" panose="020B0604020202020204" pitchFamily="34" charset="0"/>
              </a:rPr>
              <a:t>WHO USES ADVANCE DIRECTIVES?</a:t>
            </a:r>
          </a:p>
          <a:p>
            <a:endParaRPr lang="en-US" sz="800" b="1" i="0" u="none" strike="noStrike" baseline="0" dirty="0">
              <a:latin typeface="Arial" panose="020B0604020202020204" pitchFamily="34" charset="0"/>
            </a:endParaRPr>
          </a:p>
          <a:p>
            <a:pPr marR="4410"/>
            <a:r>
              <a:rPr lang="en-US" sz="3200" b="1" i="0" u="sng" strike="noStrike" baseline="0" dirty="0">
                <a:latin typeface="Arial" panose="020B0604020202020204" pitchFamily="34" charset="0"/>
              </a:rPr>
              <a:t>Committee of Person</a:t>
            </a:r>
            <a:r>
              <a:rPr lang="en-US" sz="3200" b="1" i="0" u="none" strike="noStrike" baseline="0" dirty="0">
                <a:latin typeface="Arial" panose="020B0604020202020204" pitchFamily="34" charset="0"/>
              </a:rPr>
              <a:t> uses advance directive to make decisions</a:t>
            </a:r>
          </a:p>
          <a:p>
            <a:endParaRPr lang="en-US" sz="3200" b="1" i="0" u="none" strike="noStrike" baseline="0" dirty="0">
              <a:latin typeface="Arial" panose="020B0604020202020204" pitchFamily="34" charset="0"/>
            </a:endParaRPr>
          </a:p>
          <a:p>
            <a:pPr marR="5870" algn="just"/>
            <a:r>
              <a:rPr lang="en-US" sz="3200" b="1" i="0" u="sng" strike="noStrike" baseline="0" dirty="0">
                <a:latin typeface="Arial" panose="020B0604020202020204" pitchFamily="34" charset="0"/>
              </a:rPr>
              <a:t>Representative</a:t>
            </a:r>
            <a:r>
              <a:rPr lang="en-US" sz="3200" b="1" i="0" u="none" strike="noStrike" baseline="0" dirty="0">
                <a:latin typeface="Arial" panose="020B0604020202020204" pitchFamily="34" charset="0"/>
              </a:rPr>
              <a:t> uses advance directive to make decisions</a:t>
            </a:r>
          </a:p>
          <a:p>
            <a:endParaRPr lang="en-US" sz="3200" b="1" i="0" u="none" strike="noStrike" baseline="0" dirty="0">
              <a:latin typeface="Arial" panose="020B0604020202020204" pitchFamily="34" charset="0"/>
            </a:endParaRPr>
          </a:p>
          <a:p>
            <a:pPr marR="4410"/>
            <a:r>
              <a:rPr lang="en-US" sz="3200" b="1" i="0" u="sng" strike="noStrike" baseline="0" dirty="0">
                <a:latin typeface="Arial" panose="020B0604020202020204" pitchFamily="34" charset="0"/>
              </a:rPr>
              <a:t>TSDM</a:t>
            </a:r>
            <a:r>
              <a:rPr lang="en-US" sz="3200" b="1" i="0" u="none" strike="noStrike" baseline="0" dirty="0">
                <a:latin typeface="Arial" panose="020B0604020202020204" pitchFamily="34" charset="0"/>
              </a:rPr>
              <a:t> uses advance directive to make decisions</a:t>
            </a:r>
          </a:p>
          <a:p>
            <a:endParaRPr lang="en-US" sz="3200" b="1" i="0" u="none" strike="noStrike" baseline="0" dirty="0">
              <a:latin typeface="Arial" panose="020B0604020202020204" pitchFamily="34" charset="0"/>
            </a:endParaRPr>
          </a:p>
          <a:p>
            <a:pPr marR="4410"/>
            <a:r>
              <a:rPr lang="en-US" sz="3200" b="1" i="0" u="sng" strike="noStrike" baseline="0" dirty="0">
                <a:latin typeface="Arial" panose="020B0604020202020204" pitchFamily="34" charset="0"/>
              </a:rPr>
              <a:t>Health care provider</a:t>
            </a:r>
            <a:r>
              <a:rPr lang="en-US" sz="3200" b="1" i="0" u="none" strike="noStrike" baseline="0" dirty="0">
                <a:latin typeface="Arial" panose="020B0604020202020204" pitchFamily="34" charset="0"/>
              </a:rPr>
              <a:t> in emergency situation can use an advance directive</a:t>
            </a:r>
          </a:p>
        </p:txBody>
      </p:sp>
    </p:spTree>
    <p:extLst>
      <p:ext uri="{BB962C8B-B14F-4D97-AF65-F5344CB8AC3E}">
        <p14:creationId xmlns:p14="http://schemas.microsoft.com/office/powerpoint/2010/main" val="173232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A7BDDB-DE3A-2820-6F69-75DD202A5059}"/>
              </a:ext>
            </a:extLst>
          </p:cNvPr>
          <p:cNvGraphicFramePr>
            <a:graphicFrameLocks noGrp="1"/>
          </p:cNvGraphicFramePr>
          <p:nvPr>
            <p:extLst>
              <p:ext uri="{D42A27DB-BD31-4B8C-83A1-F6EECF244321}">
                <p14:modId xmlns:p14="http://schemas.microsoft.com/office/powerpoint/2010/main" val="3149680275"/>
              </p:ext>
            </p:extLst>
          </p:nvPr>
        </p:nvGraphicFramePr>
        <p:xfrm>
          <a:off x="261764" y="476672"/>
          <a:ext cx="11521280" cy="5544616"/>
        </p:xfrm>
        <a:graphic>
          <a:graphicData uri="http://schemas.openxmlformats.org/drawingml/2006/table">
            <a:tbl>
              <a:tblPr/>
              <a:tblGrid>
                <a:gridCol w="5651026">
                  <a:extLst>
                    <a:ext uri="{9D8B030D-6E8A-4147-A177-3AD203B41FA5}">
                      <a16:colId xmlns:a16="http://schemas.microsoft.com/office/drawing/2014/main" val="2806258170"/>
                    </a:ext>
                  </a:extLst>
                </a:gridCol>
                <a:gridCol w="5870254">
                  <a:extLst>
                    <a:ext uri="{9D8B030D-6E8A-4147-A177-3AD203B41FA5}">
                      <a16:colId xmlns:a16="http://schemas.microsoft.com/office/drawing/2014/main" val="3468084004"/>
                    </a:ext>
                  </a:extLst>
                </a:gridCol>
              </a:tblGrid>
              <a:tr h="1386154">
                <a:tc>
                  <a:txBody>
                    <a:bodyPr/>
                    <a:lstStyle/>
                    <a:p>
                      <a:pPr>
                        <a:buNone/>
                      </a:pPr>
                      <a:r>
                        <a:rPr lang="en-US" sz="3200" b="1" dirty="0"/>
                        <a:t>Situation</a:t>
                      </a:r>
                    </a:p>
                  </a:txBody>
                  <a:tcPr anchor="ctr">
                    <a:lnL>
                      <a:noFill/>
                    </a:lnL>
                    <a:lnR>
                      <a:noFill/>
                    </a:lnR>
                    <a:lnT>
                      <a:noFill/>
                    </a:lnT>
                    <a:lnB>
                      <a:noFill/>
                    </a:lnB>
                    <a:noFill/>
                  </a:tcPr>
                </a:tc>
                <a:tc>
                  <a:txBody>
                    <a:bodyPr/>
                    <a:lstStyle/>
                    <a:p>
                      <a:pPr>
                        <a:buNone/>
                      </a:pPr>
                      <a:r>
                        <a:rPr lang="en-US" sz="3200" b="1" dirty="0"/>
                        <a:t>Who decides</a:t>
                      </a:r>
                    </a:p>
                  </a:txBody>
                  <a:tcPr anchor="ctr">
                    <a:lnL>
                      <a:noFill/>
                    </a:lnL>
                    <a:lnR>
                      <a:noFill/>
                    </a:lnR>
                    <a:lnT>
                      <a:noFill/>
                    </a:lnT>
                    <a:lnB>
                      <a:noFill/>
                    </a:lnB>
                    <a:noFill/>
                  </a:tcPr>
                </a:tc>
                <a:extLst>
                  <a:ext uri="{0D108BD9-81ED-4DB2-BD59-A6C34878D82A}">
                    <a16:rowId xmlns:a16="http://schemas.microsoft.com/office/drawing/2014/main" val="396385983"/>
                  </a:ext>
                </a:extLst>
              </a:tr>
              <a:tr h="1386154">
                <a:tc>
                  <a:txBody>
                    <a:bodyPr/>
                    <a:lstStyle/>
                    <a:p>
                      <a:pPr>
                        <a:buNone/>
                      </a:pPr>
                      <a:r>
                        <a:rPr lang="en-US" sz="3200" b="1" dirty="0"/>
                        <a:t>Advance Directive covers the treatment</a:t>
                      </a:r>
                    </a:p>
                  </a:txBody>
                  <a:tcPr anchor="ctr">
                    <a:lnL>
                      <a:noFill/>
                    </a:lnL>
                    <a:lnR>
                      <a:noFill/>
                    </a:lnR>
                    <a:lnT>
                      <a:noFill/>
                    </a:lnT>
                    <a:lnB>
                      <a:noFill/>
                    </a:lnB>
                    <a:noFill/>
                  </a:tcPr>
                </a:tc>
                <a:tc>
                  <a:txBody>
                    <a:bodyPr/>
                    <a:lstStyle/>
                    <a:p>
                      <a:pPr>
                        <a:buNone/>
                      </a:pPr>
                      <a:r>
                        <a:rPr lang="en-US" sz="3200" b="1"/>
                        <a:t>Follow the Advance Directive</a:t>
                      </a:r>
                    </a:p>
                  </a:txBody>
                  <a:tcPr anchor="ctr">
                    <a:lnL>
                      <a:noFill/>
                    </a:lnL>
                    <a:lnR>
                      <a:noFill/>
                    </a:lnR>
                    <a:lnT>
                      <a:noFill/>
                    </a:lnT>
                    <a:lnB>
                      <a:noFill/>
                    </a:lnB>
                    <a:noFill/>
                  </a:tcPr>
                </a:tc>
                <a:extLst>
                  <a:ext uri="{0D108BD9-81ED-4DB2-BD59-A6C34878D82A}">
                    <a16:rowId xmlns:a16="http://schemas.microsoft.com/office/drawing/2014/main" val="1728853046"/>
                  </a:ext>
                </a:extLst>
              </a:tr>
              <a:tr h="1386154">
                <a:tc>
                  <a:txBody>
                    <a:bodyPr/>
                    <a:lstStyle/>
                    <a:p>
                      <a:pPr>
                        <a:buNone/>
                      </a:pPr>
                      <a:r>
                        <a:rPr lang="en-US" sz="3200" b="1"/>
                        <a:t>No directive or unclear</a:t>
                      </a:r>
                    </a:p>
                  </a:txBody>
                  <a:tcPr anchor="ctr">
                    <a:lnL>
                      <a:noFill/>
                    </a:lnL>
                    <a:lnR>
                      <a:noFill/>
                    </a:lnR>
                    <a:lnT>
                      <a:noFill/>
                    </a:lnT>
                    <a:lnB>
                      <a:noFill/>
                    </a:lnB>
                    <a:noFill/>
                  </a:tcPr>
                </a:tc>
                <a:tc>
                  <a:txBody>
                    <a:bodyPr/>
                    <a:lstStyle/>
                    <a:p>
                      <a:pPr>
                        <a:buNone/>
                      </a:pPr>
                      <a:r>
                        <a:rPr lang="en-US" sz="3200" b="1"/>
                        <a:t>Representative decides</a:t>
                      </a:r>
                    </a:p>
                  </a:txBody>
                  <a:tcPr anchor="ctr">
                    <a:lnL>
                      <a:noFill/>
                    </a:lnL>
                    <a:lnR>
                      <a:noFill/>
                    </a:lnR>
                    <a:lnT>
                      <a:noFill/>
                    </a:lnT>
                    <a:lnB>
                      <a:noFill/>
                    </a:lnB>
                    <a:noFill/>
                  </a:tcPr>
                </a:tc>
                <a:extLst>
                  <a:ext uri="{0D108BD9-81ED-4DB2-BD59-A6C34878D82A}">
                    <a16:rowId xmlns:a16="http://schemas.microsoft.com/office/drawing/2014/main" val="3409038635"/>
                  </a:ext>
                </a:extLst>
              </a:tr>
              <a:tr h="1386154">
                <a:tc>
                  <a:txBody>
                    <a:bodyPr/>
                    <a:lstStyle/>
                    <a:p>
                      <a:pPr>
                        <a:buNone/>
                      </a:pPr>
                      <a:r>
                        <a:rPr lang="en-US" sz="3200" b="1"/>
                        <a:t>RA specifically allows rep to override AD</a:t>
                      </a:r>
                    </a:p>
                  </a:txBody>
                  <a:tcPr anchor="ctr">
                    <a:lnL>
                      <a:noFill/>
                    </a:lnL>
                    <a:lnR>
                      <a:noFill/>
                    </a:lnR>
                    <a:lnT>
                      <a:noFill/>
                    </a:lnT>
                    <a:lnB>
                      <a:noFill/>
                    </a:lnB>
                    <a:noFill/>
                  </a:tcPr>
                </a:tc>
                <a:tc>
                  <a:txBody>
                    <a:bodyPr/>
                    <a:lstStyle/>
                    <a:p>
                      <a:pPr>
                        <a:buNone/>
                      </a:pPr>
                      <a:r>
                        <a:rPr lang="en-US" sz="3200" b="1" dirty="0"/>
                        <a:t>Representative may decide</a:t>
                      </a:r>
                    </a:p>
                  </a:txBody>
                  <a:tcPr anchor="ctr">
                    <a:lnL>
                      <a:noFill/>
                    </a:lnL>
                    <a:lnR>
                      <a:noFill/>
                    </a:lnR>
                    <a:lnT>
                      <a:noFill/>
                    </a:lnT>
                    <a:lnB>
                      <a:noFill/>
                    </a:lnB>
                    <a:noFill/>
                  </a:tcPr>
                </a:tc>
                <a:extLst>
                  <a:ext uri="{0D108BD9-81ED-4DB2-BD59-A6C34878D82A}">
                    <a16:rowId xmlns:a16="http://schemas.microsoft.com/office/drawing/2014/main" val="1828214713"/>
                  </a:ext>
                </a:extLst>
              </a:tr>
            </a:tbl>
          </a:graphicData>
        </a:graphic>
      </p:graphicFrame>
    </p:spTree>
    <p:extLst>
      <p:ext uri="{BB962C8B-B14F-4D97-AF65-F5344CB8AC3E}">
        <p14:creationId xmlns:p14="http://schemas.microsoft.com/office/powerpoint/2010/main" val="42236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DB7F2-FEB0-9802-5734-6D1716D80347}"/>
              </a:ext>
            </a:extLst>
          </p:cNvPr>
          <p:cNvSpPr txBox="1"/>
          <p:nvPr/>
        </p:nvSpPr>
        <p:spPr>
          <a:xfrm>
            <a:off x="693812" y="836713"/>
            <a:ext cx="10657184" cy="5078313"/>
          </a:xfrm>
          <a:prstGeom prst="rect">
            <a:avLst/>
          </a:prstGeom>
          <a:noFill/>
          <a:ln>
            <a:solidFill>
              <a:schemeClr val="bg2"/>
            </a:solidFill>
          </a:ln>
        </p:spPr>
        <p:txBody>
          <a:bodyPr wrap="square">
            <a:spAutoFit/>
          </a:bodyPr>
          <a:lstStyle/>
          <a:p>
            <a:pPr algn="ctr">
              <a:buNone/>
            </a:pPr>
            <a:r>
              <a:rPr lang="en-US" sz="3600" b="1" u="sng" dirty="0"/>
              <a:t>Key principle</a:t>
            </a:r>
          </a:p>
          <a:p>
            <a:pPr algn="ctr">
              <a:buNone/>
            </a:pPr>
            <a:endParaRPr lang="en-US" sz="3200" b="1" dirty="0"/>
          </a:p>
          <a:p>
            <a:pPr>
              <a:buNone/>
            </a:pPr>
            <a:r>
              <a:rPr lang="en-US" sz="3200" b="1" dirty="0"/>
              <a:t>The law prioritizes the capable adult’s own prior instructions.</a:t>
            </a:r>
          </a:p>
          <a:p>
            <a:pPr algn="ctr">
              <a:buNone/>
            </a:pPr>
            <a:r>
              <a:rPr lang="en-US" sz="3200" b="1" dirty="0"/>
              <a:t>So the Representative’s duty is to:</a:t>
            </a:r>
          </a:p>
          <a:p>
            <a:pPr>
              <a:buNone/>
            </a:pPr>
            <a:endParaRPr lang="en-US" sz="3200" b="1" dirty="0"/>
          </a:p>
          <a:p>
            <a:pPr>
              <a:buFont typeface="Arial" panose="020B0604020202020204" pitchFamily="34" charset="0"/>
              <a:buChar char="•"/>
            </a:pPr>
            <a:r>
              <a:rPr lang="en-US" sz="3200" b="1" dirty="0"/>
              <a:t>follow the Advance Directive, or</a:t>
            </a:r>
          </a:p>
          <a:p>
            <a:pPr>
              <a:buFont typeface="Arial" panose="020B0604020202020204" pitchFamily="34" charset="0"/>
              <a:buChar char="•"/>
            </a:pPr>
            <a:endParaRPr lang="en-US" sz="3200" b="1" dirty="0"/>
          </a:p>
          <a:p>
            <a:pPr>
              <a:buFont typeface="Arial" panose="020B0604020202020204" pitchFamily="34" charset="0"/>
              <a:buChar char="•"/>
            </a:pPr>
            <a:r>
              <a:rPr lang="en-US" sz="3200" b="1" dirty="0"/>
              <a:t>follow the adult’s known wishes, or</a:t>
            </a:r>
          </a:p>
          <a:p>
            <a:pPr>
              <a:buFont typeface="Arial" panose="020B0604020202020204" pitchFamily="34" charset="0"/>
              <a:buChar char="•"/>
            </a:pPr>
            <a:endParaRPr lang="en-US" sz="3200" b="1" dirty="0"/>
          </a:p>
          <a:p>
            <a:pPr>
              <a:buFont typeface="Arial" panose="020B0604020202020204" pitchFamily="34" charset="0"/>
              <a:buChar char="•"/>
            </a:pPr>
            <a:r>
              <a:rPr lang="en-US" sz="3200" b="1" dirty="0"/>
              <a:t>act in the adult’s best interests if wishes are unknown.</a:t>
            </a:r>
          </a:p>
        </p:txBody>
      </p:sp>
    </p:spTree>
    <p:extLst>
      <p:ext uri="{BB962C8B-B14F-4D97-AF65-F5344CB8AC3E}">
        <p14:creationId xmlns:p14="http://schemas.microsoft.com/office/powerpoint/2010/main" val="426543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F2A0A1-1261-5B44-0D62-45FAA3C15D7C}"/>
              </a:ext>
            </a:extLst>
          </p:cNvPr>
          <p:cNvSpPr txBox="1"/>
          <p:nvPr/>
        </p:nvSpPr>
        <p:spPr>
          <a:xfrm>
            <a:off x="549796" y="332656"/>
            <a:ext cx="11305256" cy="6401753"/>
          </a:xfrm>
          <a:prstGeom prst="rect">
            <a:avLst/>
          </a:prstGeom>
          <a:noFill/>
          <a:ln>
            <a:solidFill>
              <a:schemeClr val="bg2"/>
            </a:solidFill>
          </a:ln>
        </p:spPr>
        <p:txBody>
          <a:bodyPr wrap="square">
            <a:spAutoFit/>
          </a:bodyPr>
          <a:lstStyle/>
          <a:p>
            <a:pPr algn="ctr">
              <a:buNone/>
            </a:pPr>
            <a:r>
              <a:rPr lang="en-US" sz="3600" b="1" u="sng" dirty="0"/>
              <a:t>Nidus Personal Planning Resource Centre and Registry</a:t>
            </a:r>
          </a:p>
          <a:p>
            <a:pPr>
              <a:buNone/>
            </a:pPr>
            <a:r>
              <a:rPr lang="en-US" sz="3200" b="1" dirty="0"/>
              <a:t>The Nidus Registry is a secure online registry in Canada (primarily used in British Columbia) where people can register information about their personal planning documents.</a:t>
            </a:r>
          </a:p>
          <a:p>
            <a:pPr>
              <a:buNone/>
            </a:pPr>
            <a:r>
              <a:rPr lang="en-US" sz="3200" b="1" dirty="0"/>
              <a:t>It is widely used for documents related to incapacity planning.</a:t>
            </a:r>
          </a:p>
          <a:p>
            <a:pPr algn="ctr"/>
            <a:r>
              <a:rPr lang="en-US" sz="3600" b="1" u="sng" dirty="0"/>
              <a:t>What the Nidus Registry does</a:t>
            </a:r>
          </a:p>
          <a:p>
            <a:r>
              <a:rPr lang="en-US" sz="3200" b="1" dirty="0"/>
              <a:t>The registry does NOT store the actual legal documents.</a:t>
            </a:r>
          </a:p>
          <a:p>
            <a:r>
              <a:rPr lang="en-US" sz="3200" b="1" dirty="0"/>
              <a:t>Instead, it stores information about them, such as:</a:t>
            </a:r>
          </a:p>
          <a:p>
            <a:r>
              <a:rPr lang="en-US" sz="3200" b="1" dirty="0"/>
              <a:t>that the document exists, what type of document it is, the date it was signed, who the representative or attorney is and where the original document is kept. This helps health care providers or others find the correct decision-maker quickly in an emergency.</a:t>
            </a:r>
          </a:p>
          <a:p>
            <a:pPr>
              <a:buNone/>
            </a:pPr>
            <a:endParaRPr lang="en-US" dirty="0"/>
          </a:p>
        </p:txBody>
      </p:sp>
    </p:spTree>
    <p:extLst>
      <p:ext uri="{BB962C8B-B14F-4D97-AF65-F5344CB8AC3E}">
        <p14:creationId xmlns:p14="http://schemas.microsoft.com/office/powerpoint/2010/main" val="294287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6012-B107-7EC0-212D-FD34088052AB}"/>
              </a:ext>
            </a:extLst>
          </p:cNvPr>
          <p:cNvSpPr>
            <a:spLocks noGrp="1"/>
          </p:cNvSpPr>
          <p:nvPr>
            <p:ph type="title"/>
          </p:nvPr>
        </p:nvSpPr>
        <p:spPr/>
        <p:txBody>
          <a:bodyPr/>
          <a:lstStyle/>
          <a:p>
            <a:r>
              <a:rPr lang="en-CA" dirty="0"/>
              <a:t>Current promotions for the participants of today’s </a:t>
            </a:r>
            <a:r>
              <a:rPr lang="en-CA" dirty="0" err="1"/>
              <a:t>presenation</a:t>
            </a:r>
            <a:endParaRPr lang="en-CA" dirty="0"/>
          </a:p>
        </p:txBody>
      </p:sp>
      <p:pic>
        <p:nvPicPr>
          <p:cNvPr id="5" name="Content Placeholder 4" descr="A group of people sitting at a table&#10;&#10;Description automatically generated with medium confidence">
            <a:extLst>
              <a:ext uri="{FF2B5EF4-FFF2-40B4-BE49-F238E27FC236}">
                <a16:creationId xmlns:a16="http://schemas.microsoft.com/office/drawing/2014/main" id="{1EB7E408-1340-D514-0B6D-01AA646F9B91}"/>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2061964" y="6946"/>
            <a:ext cx="7344815" cy="4975448"/>
          </a:xfrm>
        </p:spPr>
      </p:pic>
    </p:spTree>
    <p:extLst>
      <p:ext uri="{BB962C8B-B14F-4D97-AF65-F5344CB8AC3E}">
        <p14:creationId xmlns:p14="http://schemas.microsoft.com/office/powerpoint/2010/main" val="222134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Estate planning services</a:t>
            </a:r>
          </a:p>
        </p:txBody>
      </p:sp>
      <p:sp>
        <p:nvSpPr>
          <p:cNvPr id="3" name="Content Placeholder 2"/>
          <p:cNvSpPr>
            <a:spLocks noGrp="1"/>
          </p:cNvSpPr>
          <p:nvPr>
            <p:ph idx="13"/>
          </p:nvPr>
        </p:nvSpPr>
        <p:spPr/>
        <p:txBody>
          <a:bodyPr>
            <a:normAutofit/>
          </a:bodyPr>
          <a:lstStyle/>
          <a:p>
            <a:r>
              <a:rPr lang="en-US" sz="3200" b="1" dirty="0"/>
              <a:t>Wills</a:t>
            </a:r>
          </a:p>
          <a:p>
            <a:r>
              <a:rPr lang="en-US" sz="3200" b="1" dirty="0"/>
              <a:t>Powers of Attorney</a:t>
            </a:r>
          </a:p>
          <a:p>
            <a:r>
              <a:rPr lang="en-US" sz="3200" b="1" dirty="0"/>
              <a:t>Representation Agreements / or Advance Directives</a:t>
            </a:r>
          </a:p>
        </p:txBody>
      </p:sp>
    </p:spTree>
    <p:extLst>
      <p:ext uri="{BB962C8B-B14F-4D97-AF65-F5344CB8AC3E}">
        <p14:creationId xmlns:p14="http://schemas.microsoft.com/office/powerpoint/2010/main" val="42215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968D20-2ABA-B05E-39D1-32640086A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492" y="4935939"/>
            <a:ext cx="2847233" cy="140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ogo of a qr code&#10;&#10;Description automatically generated">
            <a:extLst>
              <a:ext uri="{FF2B5EF4-FFF2-40B4-BE49-F238E27FC236}">
                <a16:creationId xmlns:a16="http://schemas.microsoft.com/office/drawing/2014/main" id="{6A7FED0E-80E1-A49C-E38C-D9EECD8BF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5050" y="865255"/>
            <a:ext cx="2646675" cy="3428106"/>
          </a:xfrm>
          <a:prstGeom prst="rect">
            <a:avLst/>
          </a:prstGeom>
        </p:spPr>
      </p:pic>
      <p:sp>
        <p:nvSpPr>
          <p:cNvPr id="4" name="TextBox 3">
            <a:extLst>
              <a:ext uri="{FF2B5EF4-FFF2-40B4-BE49-F238E27FC236}">
                <a16:creationId xmlns:a16="http://schemas.microsoft.com/office/drawing/2014/main" id="{D6F25ACD-9696-E57B-1317-B9679973C65E}"/>
              </a:ext>
            </a:extLst>
          </p:cNvPr>
          <p:cNvSpPr txBox="1"/>
          <p:nvPr/>
        </p:nvSpPr>
        <p:spPr>
          <a:xfrm>
            <a:off x="486029" y="206199"/>
            <a:ext cx="6799079" cy="2584650"/>
          </a:xfrm>
          <a:prstGeom prst="rect">
            <a:avLst/>
          </a:prstGeom>
          <a:noFill/>
        </p:spPr>
        <p:txBody>
          <a:bodyPr wrap="square" rtlCol="0">
            <a:spAutoFit/>
          </a:bodyPr>
          <a:lstStyle/>
          <a:p>
            <a:r>
              <a:rPr lang="en-CA" sz="1799" dirty="0"/>
              <a:t>604-420-6671 or email </a:t>
            </a:r>
            <a:r>
              <a:rPr lang="en-CA" sz="1799" dirty="0">
                <a:hlinkClick r:id="rId4"/>
              </a:rPr>
              <a:t>Natalya@uptownnotaries.ca</a:t>
            </a:r>
            <a:endParaRPr lang="en-CA" sz="1799" dirty="0"/>
          </a:p>
          <a:p>
            <a:endParaRPr lang="en-CA" sz="1799" dirty="0"/>
          </a:p>
          <a:p>
            <a:endParaRPr lang="en-CA" sz="1799" dirty="0"/>
          </a:p>
          <a:p>
            <a:r>
              <a:rPr lang="en-CA" sz="1799" dirty="0">
                <a:hlinkClick r:id="rId5"/>
              </a:rPr>
              <a:t>                                  www.Uptownnotaries.ca</a:t>
            </a:r>
            <a:r>
              <a:rPr lang="en-CA" sz="1799" dirty="0"/>
              <a:t> </a:t>
            </a:r>
          </a:p>
          <a:p>
            <a:endParaRPr lang="en-CA" sz="1799" dirty="0"/>
          </a:p>
          <a:p>
            <a:endParaRPr lang="en-CA" sz="1799" dirty="0"/>
          </a:p>
          <a:p>
            <a:endParaRPr lang="en-CA" sz="1799" dirty="0"/>
          </a:p>
          <a:p>
            <a:endParaRPr lang="en-CA" sz="1799" dirty="0"/>
          </a:p>
          <a:p>
            <a:r>
              <a:rPr lang="en-CA" sz="1799" dirty="0"/>
              <a:t> </a:t>
            </a:r>
          </a:p>
        </p:txBody>
      </p:sp>
      <p:pic>
        <p:nvPicPr>
          <p:cNvPr id="6" name="Picture 5" descr="A person holding a tablet&#10;&#10;Description automatically generated">
            <a:extLst>
              <a:ext uri="{FF2B5EF4-FFF2-40B4-BE49-F238E27FC236}">
                <a16:creationId xmlns:a16="http://schemas.microsoft.com/office/drawing/2014/main" id="{888AD3F4-2AA0-EE01-4C62-370E7C0C4A18}"/>
              </a:ext>
            </a:extLst>
          </p:cNvPr>
          <p:cNvPicPr>
            <a:picLocks noChangeAspect="1"/>
          </p:cNvPicPr>
          <p:nvPr/>
        </p:nvPicPr>
        <p:blipFill>
          <a:blip r:embed="rId6"/>
          <a:stretch>
            <a:fillRect/>
          </a:stretch>
        </p:blipFill>
        <p:spPr>
          <a:xfrm>
            <a:off x="1702136" y="2331722"/>
            <a:ext cx="3923278" cy="3923278"/>
          </a:xfrm>
          <a:prstGeom prst="rect">
            <a:avLst/>
          </a:prstGeom>
        </p:spPr>
      </p:pic>
    </p:spTree>
    <p:extLst>
      <p:ext uri="{BB962C8B-B14F-4D97-AF65-F5344CB8AC3E}">
        <p14:creationId xmlns:p14="http://schemas.microsoft.com/office/powerpoint/2010/main" val="35131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EE1D-3903-44E8-9A5E-240DACC63430}"/>
              </a:ext>
            </a:extLst>
          </p:cNvPr>
          <p:cNvSpPr>
            <a:spLocks noGrp="1"/>
          </p:cNvSpPr>
          <p:nvPr>
            <p:ph type="title"/>
          </p:nvPr>
        </p:nvSpPr>
        <p:spPr/>
        <p:txBody>
          <a:bodyPr/>
          <a:lstStyle/>
          <a:p>
            <a:r>
              <a:rPr lang="en-CA" dirty="0"/>
              <a:t>Why do you need a Will?</a:t>
            </a:r>
          </a:p>
        </p:txBody>
      </p:sp>
      <p:sp>
        <p:nvSpPr>
          <p:cNvPr id="3" name="TextBox 2">
            <a:extLst>
              <a:ext uri="{FF2B5EF4-FFF2-40B4-BE49-F238E27FC236}">
                <a16:creationId xmlns:a16="http://schemas.microsoft.com/office/drawing/2014/main" id="{C07BC44C-BA39-4DAE-BA5F-713BF1CA14E0}"/>
              </a:ext>
            </a:extLst>
          </p:cNvPr>
          <p:cNvSpPr txBox="1"/>
          <p:nvPr/>
        </p:nvSpPr>
        <p:spPr>
          <a:xfrm>
            <a:off x="909836" y="831774"/>
            <a:ext cx="10081120" cy="3970318"/>
          </a:xfrm>
          <a:prstGeom prst="rect">
            <a:avLst/>
          </a:prstGeom>
          <a:noFill/>
          <a:ln>
            <a:solidFill>
              <a:schemeClr val="bg2"/>
            </a:solidFill>
          </a:ln>
        </p:spPr>
        <p:txBody>
          <a:bodyPr wrap="square" rtlCol="0" anchor="ctr" anchorCtr="1">
            <a:spAutoFit/>
          </a:bodyPr>
          <a:lstStyle/>
          <a:p>
            <a:r>
              <a:rPr lang="en-CA" sz="3600" b="1" i="1" u="sng" dirty="0">
                <a:solidFill>
                  <a:srgbClr val="FF0000"/>
                </a:solidFill>
              </a:rPr>
              <a:t>Five reasons YOU need a Will:</a:t>
            </a:r>
          </a:p>
          <a:p>
            <a:pPr marL="742950" indent="-742950">
              <a:buAutoNum type="arabicPeriod"/>
            </a:pPr>
            <a:r>
              <a:rPr lang="en-CA" sz="3600" b="1" dirty="0"/>
              <a:t>Children under 19</a:t>
            </a:r>
          </a:p>
          <a:p>
            <a:pPr marL="742950" indent="-742950">
              <a:buAutoNum type="arabicPeriod"/>
            </a:pPr>
            <a:r>
              <a:rPr lang="en-CA" sz="3600" b="1" dirty="0"/>
              <a:t>Property ownership</a:t>
            </a:r>
          </a:p>
          <a:p>
            <a:pPr marL="742950" indent="-742950">
              <a:buAutoNum type="arabicPeriod"/>
            </a:pPr>
            <a:r>
              <a:rPr lang="en-CA" sz="3600" b="1" dirty="0"/>
              <a:t>Separation, divorce, or living in a common-law relationship</a:t>
            </a:r>
          </a:p>
          <a:p>
            <a:pPr marL="742950" indent="-742950">
              <a:buAutoNum type="arabicPeriod"/>
            </a:pPr>
            <a:r>
              <a:rPr lang="en-CA" sz="3600" b="1" dirty="0"/>
              <a:t>Peace of mind about your family future</a:t>
            </a:r>
          </a:p>
          <a:p>
            <a:pPr marL="742950" indent="-742950">
              <a:buAutoNum type="arabicPeriod"/>
            </a:pPr>
            <a:r>
              <a:rPr lang="en-CA" sz="3600" b="1" dirty="0"/>
              <a:t>Specific gifts</a:t>
            </a:r>
          </a:p>
        </p:txBody>
      </p:sp>
      <p:pic>
        <p:nvPicPr>
          <p:cNvPr id="4" name="Picture 5" descr="C:\Users\Natalya\Desktop\office\images.jpg">
            <a:extLst>
              <a:ext uri="{FF2B5EF4-FFF2-40B4-BE49-F238E27FC236}">
                <a16:creationId xmlns:a16="http://schemas.microsoft.com/office/drawing/2014/main" id="{F11BF5F4-9882-8FBE-3DA7-1720428E6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4692" y="487404"/>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73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C7A2CB06-B710-4533-794F-7A6F556A5A60}"/>
              </a:ext>
            </a:extLst>
          </p:cNvPr>
          <p:cNvSpPr>
            <a:spLocks noGrp="1"/>
          </p:cNvSpPr>
          <p:nvPr>
            <p:ph type="title"/>
          </p:nvPr>
        </p:nvSpPr>
        <p:spPr/>
        <p:txBody>
          <a:bodyPr/>
          <a:lstStyle/>
          <a:p>
            <a:r>
              <a:rPr lang="en-CA" altLang="en-US" b="1" i="1" dirty="0">
                <a:solidFill>
                  <a:srgbClr val="FFC000"/>
                </a:solidFill>
                <a:highlight>
                  <a:srgbClr val="000080"/>
                </a:highlight>
              </a:rPr>
              <a:t>Dying without a Will: Disposition by Intestacy</a:t>
            </a:r>
            <a:endParaRPr lang="en-CA" altLang="en-US" dirty="0">
              <a:highlight>
                <a:srgbClr val="000080"/>
              </a:highlight>
            </a:endParaRPr>
          </a:p>
        </p:txBody>
      </p:sp>
      <p:sp>
        <p:nvSpPr>
          <p:cNvPr id="9220" name="TextBox 4">
            <a:extLst>
              <a:ext uri="{FF2B5EF4-FFF2-40B4-BE49-F238E27FC236}">
                <a16:creationId xmlns:a16="http://schemas.microsoft.com/office/drawing/2014/main" id="{FCAD2F46-4236-FAD3-4CB1-A209A271D6D4}"/>
              </a:ext>
            </a:extLst>
          </p:cNvPr>
          <p:cNvSpPr txBox="1">
            <a:spLocks noChangeArrowheads="1"/>
          </p:cNvSpPr>
          <p:nvPr/>
        </p:nvSpPr>
        <p:spPr bwMode="auto">
          <a:xfrm>
            <a:off x="2349500" y="260350"/>
            <a:ext cx="6265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CA" altLang="en-US" sz="1800" b="1" i="1" dirty="0">
                <a:solidFill>
                  <a:srgbClr val="FFC000"/>
                </a:solidFill>
              </a:rPr>
              <a:t>                      </a:t>
            </a:r>
          </a:p>
        </p:txBody>
      </p:sp>
      <p:sp>
        <p:nvSpPr>
          <p:cNvPr id="3" name="Content Placeholder 2">
            <a:extLst>
              <a:ext uri="{FF2B5EF4-FFF2-40B4-BE49-F238E27FC236}">
                <a16:creationId xmlns:a16="http://schemas.microsoft.com/office/drawing/2014/main" id="{C6C88ABF-D9D4-ACE8-3328-BF2397EBA7FE}"/>
              </a:ext>
            </a:extLst>
          </p:cNvPr>
          <p:cNvSpPr>
            <a:spLocks noGrp="1"/>
          </p:cNvSpPr>
          <p:nvPr>
            <p:ph idx="1"/>
          </p:nvPr>
        </p:nvSpPr>
        <p:spPr>
          <a:xfrm>
            <a:off x="1293813" y="685800"/>
            <a:ext cx="10287000" cy="4543400"/>
          </a:xfrm>
        </p:spPr>
        <p:txBody>
          <a:bodyPr>
            <a:normAutofit fontScale="92500" lnSpcReduction="10000"/>
          </a:bodyPr>
          <a:lstStyle/>
          <a:p>
            <a:pPr>
              <a:spcBef>
                <a:spcPct val="0"/>
              </a:spcBef>
              <a:buNone/>
            </a:pPr>
            <a:r>
              <a:rPr lang="ru-RU" altLang="en-US" b="1" dirty="0"/>
              <a:t> </a:t>
            </a:r>
            <a:r>
              <a:rPr lang="en-CA" altLang="en-US" sz="3500" b="1" dirty="0"/>
              <a:t>Estate is distributed according to legislation</a:t>
            </a:r>
          </a:p>
          <a:p>
            <a:pPr>
              <a:spcBef>
                <a:spcPct val="0"/>
              </a:spcBef>
              <a:buNone/>
            </a:pPr>
            <a:r>
              <a:rPr lang="en-CA" altLang="en-US" sz="3500" b="1" dirty="0"/>
              <a:t>Various formulas depending on who the intestate is survived by</a:t>
            </a:r>
          </a:p>
          <a:p>
            <a:pPr>
              <a:spcBef>
                <a:spcPct val="0"/>
              </a:spcBef>
              <a:buNone/>
            </a:pPr>
            <a:endParaRPr lang="en-CA" altLang="en-US" sz="3500" b="1" dirty="0"/>
          </a:p>
          <a:p>
            <a:pPr algn="ctr">
              <a:spcBef>
                <a:spcPct val="0"/>
              </a:spcBef>
              <a:buNone/>
            </a:pPr>
            <a:r>
              <a:rPr lang="en-CA" altLang="en-US" sz="3500" b="1" dirty="0"/>
              <a:t>Order of priority for distribution:</a:t>
            </a:r>
          </a:p>
          <a:p>
            <a:pPr algn="ctr">
              <a:spcBef>
                <a:spcPct val="0"/>
              </a:spcBef>
              <a:buNone/>
            </a:pPr>
            <a:r>
              <a:rPr lang="en-CA" altLang="en-US" sz="3500" b="1" dirty="0"/>
              <a:t>1. Spouse (no children)</a:t>
            </a:r>
          </a:p>
          <a:p>
            <a:pPr algn="ctr">
              <a:spcBef>
                <a:spcPct val="0"/>
              </a:spcBef>
              <a:buNone/>
            </a:pPr>
            <a:r>
              <a:rPr lang="en-CA" altLang="en-US" sz="3500" b="1" dirty="0"/>
              <a:t>2. Children (no spouse)</a:t>
            </a:r>
          </a:p>
          <a:p>
            <a:pPr algn="ctr">
              <a:spcBef>
                <a:spcPct val="0"/>
              </a:spcBef>
              <a:buNone/>
            </a:pPr>
            <a:r>
              <a:rPr lang="en-CA" altLang="en-US" sz="3500" b="1" dirty="0"/>
              <a:t>3. Spouse and children</a:t>
            </a:r>
          </a:p>
          <a:p>
            <a:pPr algn="ctr">
              <a:spcBef>
                <a:spcPct val="0"/>
              </a:spcBef>
              <a:buNone/>
            </a:pPr>
            <a:r>
              <a:rPr lang="en-CA" altLang="en-US" sz="3500" b="1" dirty="0"/>
              <a:t>4. Parents</a:t>
            </a:r>
          </a:p>
          <a:p>
            <a:pPr algn="ctr">
              <a:spcBef>
                <a:spcPct val="0"/>
              </a:spcBef>
              <a:buNone/>
            </a:pPr>
            <a:r>
              <a:rPr lang="en-CA" altLang="en-US" sz="3500" b="1" dirty="0"/>
              <a:t>5. Siblings</a:t>
            </a:r>
          </a:p>
          <a:p>
            <a:pPr algn="ctr">
              <a:spcBef>
                <a:spcPct val="0"/>
              </a:spcBef>
              <a:buNone/>
            </a:pPr>
            <a:r>
              <a:rPr lang="en-CA" altLang="en-US" sz="3500" b="1" dirty="0"/>
              <a:t>6. Nephews and nieces</a:t>
            </a:r>
            <a:endParaRPr lang="en-US" sz="35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C21FF-E455-82E3-4C2B-0B3CDC2D3785}"/>
              </a:ext>
            </a:extLst>
          </p:cNvPr>
          <p:cNvSpPr>
            <a:spLocks noGrp="1"/>
          </p:cNvSpPr>
          <p:nvPr>
            <p:ph type="title"/>
          </p:nvPr>
        </p:nvSpPr>
        <p:spPr/>
        <p:txBody>
          <a:bodyPr/>
          <a:lstStyle/>
          <a:p>
            <a:r>
              <a:rPr lang="en-US" dirty="0"/>
              <a:t>No Will</a:t>
            </a:r>
          </a:p>
        </p:txBody>
      </p:sp>
      <p:sp>
        <p:nvSpPr>
          <p:cNvPr id="3" name="Content Placeholder 2">
            <a:extLst>
              <a:ext uri="{FF2B5EF4-FFF2-40B4-BE49-F238E27FC236}">
                <a16:creationId xmlns:a16="http://schemas.microsoft.com/office/drawing/2014/main" id="{A918A34E-5246-A508-D8CF-41079AC5602E}"/>
              </a:ext>
            </a:extLst>
          </p:cNvPr>
          <p:cNvSpPr>
            <a:spLocks noGrp="1"/>
          </p:cNvSpPr>
          <p:nvPr>
            <p:ph sz="half" idx="1"/>
          </p:nvPr>
        </p:nvSpPr>
        <p:spPr>
          <a:xfrm>
            <a:off x="765820" y="685800"/>
            <a:ext cx="5976663" cy="4903440"/>
          </a:xfrm>
        </p:spPr>
        <p:txBody>
          <a:bodyPr>
            <a:normAutofit lnSpcReduction="10000"/>
          </a:bodyPr>
          <a:lstStyle/>
          <a:p>
            <a:pPr>
              <a:spcBef>
                <a:spcPct val="0"/>
              </a:spcBef>
              <a:buNone/>
            </a:pPr>
            <a:r>
              <a:rPr lang="en-CA" altLang="en-US" dirty="0"/>
              <a:t>• </a:t>
            </a:r>
            <a:r>
              <a:rPr lang="en-CA" altLang="en-US" sz="3200" b="1" dirty="0"/>
              <a:t>Various formulas depending on who the intestate is survived by</a:t>
            </a:r>
          </a:p>
          <a:p>
            <a:pPr>
              <a:spcBef>
                <a:spcPct val="0"/>
              </a:spcBef>
              <a:buNone/>
            </a:pPr>
            <a:endParaRPr lang="en-CA" altLang="en-US" sz="3200" b="1" dirty="0"/>
          </a:p>
          <a:p>
            <a:pPr>
              <a:spcBef>
                <a:spcPct val="0"/>
              </a:spcBef>
              <a:buNone/>
            </a:pPr>
            <a:r>
              <a:rPr lang="en-CA" altLang="en-US" sz="3200" b="1" dirty="0"/>
              <a:t>• Order of priority for distribution:</a:t>
            </a:r>
          </a:p>
          <a:p>
            <a:pPr>
              <a:spcBef>
                <a:spcPct val="0"/>
              </a:spcBef>
              <a:buNone/>
            </a:pPr>
            <a:r>
              <a:rPr lang="en-CA" altLang="en-US" sz="3200" b="1" dirty="0"/>
              <a:t>1. Spouse (no children)</a:t>
            </a:r>
          </a:p>
          <a:p>
            <a:pPr>
              <a:spcBef>
                <a:spcPct val="0"/>
              </a:spcBef>
              <a:buNone/>
            </a:pPr>
            <a:r>
              <a:rPr lang="en-CA" altLang="en-US" sz="3200" b="1" dirty="0"/>
              <a:t>2. Children (no spouse)</a:t>
            </a:r>
          </a:p>
          <a:p>
            <a:pPr>
              <a:spcBef>
                <a:spcPct val="0"/>
              </a:spcBef>
              <a:buNone/>
            </a:pPr>
            <a:r>
              <a:rPr lang="en-CA" altLang="en-US" sz="3200" b="1" dirty="0"/>
              <a:t>3. Spouse and children</a:t>
            </a:r>
          </a:p>
          <a:p>
            <a:pPr>
              <a:spcBef>
                <a:spcPct val="0"/>
              </a:spcBef>
              <a:buNone/>
            </a:pPr>
            <a:r>
              <a:rPr lang="en-CA" altLang="en-US" sz="3200" b="1" dirty="0"/>
              <a:t>4. Parents</a:t>
            </a:r>
          </a:p>
          <a:p>
            <a:pPr>
              <a:spcBef>
                <a:spcPct val="0"/>
              </a:spcBef>
              <a:buNone/>
            </a:pPr>
            <a:r>
              <a:rPr lang="en-CA" altLang="en-US" sz="3200" b="1" dirty="0"/>
              <a:t>5. Siblings</a:t>
            </a:r>
          </a:p>
          <a:p>
            <a:pPr>
              <a:spcBef>
                <a:spcPct val="0"/>
              </a:spcBef>
              <a:buNone/>
            </a:pPr>
            <a:r>
              <a:rPr lang="en-CA" altLang="en-US" sz="3200" b="1" dirty="0"/>
              <a:t>6. Nephews and nieces</a:t>
            </a:r>
            <a:endParaRPr lang="en-US" sz="3200" b="1" dirty="0"/>
          </a:p>
        </p:txBody>
      </p:sp>
      <p:graphicFrame>
        <p:nvGraphicFramePr>
          <p:cNvPr id="6" name="Content Placeholder 5">
            <a:extLst>
              <a:ext uri="{FF2B5EF4-FFF2-40B4-BE49-F238E27FC236}">
                <a16:creationId xmlns:a16="http://schemas.microsoft.com/office/drawing/2014/main" id="{F5227414-C8C3-E070-DC7A-856F8A536410}"/>
              </a:ext>
            </a:extLst>
          </p:cNvPr>
          <p:cNvGraphicFramePr>
            <a:graphicFrameLocks noGrp="1"/>
          </p:cNvGraphicFramePr>
          <p:nvPr>
            <p:ph sz="half" idx="2"/>
            <p:extLst>
              <p:ext uri="{D42A27DB-BD31-4B8C-83A1-F6EECF244321}">
                <p14:modId xmlns:p14="http://schemas.microsoft.com/office/powerpoint/2010/main" val="4286772481"/>
              </p:ext>
            </p:extLst>
          </p:nvPr>
        </p:nvGraphicFramePr>
        <p:xfrm>
          <a:off x="5446340" y="1628801"/>
          <a:ext cx="6558610" cy="3961681"/>
        </p:xfrm>
        <a:graphic>
          <a:graphicData uri="http://schemas.openxmlformats.org/drawingml/2006/table">
            <a:tbl>
              <a:tblPr firstRow="1" bandRow="1">
                <a:tableStyleId>{5C22544A-7EE6-4342-B048-85BDC9FD1C3A}</a:tableStyleId>
              </a:tblPr>
              <a:tblGrid>
                <a:gridCol w="3279305">
                  <a:extLst>
                    <a:ext uri="{9D8B030D-6E8A-4147-A177-3AD203B41FA5}">
                      <a16:colId xmlns:a16="http://schemas.microsoft.com/office/drawing/2014/main" val="2900946914"/>
                    </a:ext>
                  </a:extLst>
                </a:gridCol>
                <a:gridCol w="3279305">
                  <a:extLst>
                    <a:ext uri="{9D8B030D-6E8A-4147-A177-3AD203B41FA5}">
                      <a16:colId xmlns:a16="http://schemas.microsoft.com/office/drawing/2014/main" val="2353341214"/>
                    </a:ext>
                  </a:extLst>
                </a:gridCol>
              </a:tblGrid>
              <a:tr h="364495">
                <a:tc>
                  <a:txBody>
                    <a:bodyPr/>
                    <a:lstStyle/>
                    <a:p>
                      <a:r>
                        <a:rPr lang="en-US" sz="1800" dirty="0"/>
                        <a:t>Spouse, but no children</a:t>
                      </a:r>
                    </a:p>
                  </a:txBody>
                  <a:tcPr marL="91416" marR="91416" marT="45708" marB="45708"/>
                </a:tc>
                <a:tc>
                  <a:txBody>
                    <a:bodyPr/>
                    <a:lstStyle/>
                    <a:p>
                      <a:r>
                        <a:rPr lang="en-US" sz="1800" dirty="0"/>
                        <a:t>To spouse</a:t>
                      </a:r>
                    </a:p>
                  </a:txBody>
                  <a:tcPr marL="91416" marR="91416" marT="45708" marB="45708"/>
                </a:tc>
                <a:extLst>
                  <a:ext uri="{0D108BD9-81ED-4DB2-BD59-A6C34878D82A}">
                    <a16:rowId xmlns:a16="http://schemas.microsoft.com/office/drawing/2014/main" val="1993461972"/>
                  </a:ext>
                </a:extLst>
              </a:tr>
              <a:tr h="3595945">
                <a:tc>
                  <a:txBody>
                    <a:bodyPr/>
                    <a:lstStyle/>
                    <a:p>
                      <a:r>
                        <a:rPr lang="en-US" sz="1800" dirty="0"/>
                        <a:t>No spouse, but children</a:t>
                      </a:r>
                    </a:p>
                    <a:p>
                      <a:endParaRPr lang="en-US" sz="1800" dirty="0"/>
                    </a:p>
                    <a:p>
                      <a:endParaRPr lang="en-US" sz="1800" dirty="0"/>
                    </a:p>
                    <a:p>
                      <a:r>
                        <a:rPr lang="en-US" sz="1800" dirty="0"/>
                        <a:t>Spouse and children</a:t>
                      </a:r>
                    </a:p>
                  </a:txBody>
                  <a:tcPr marL="91416" marR="91416" marT="45708" marB="45708"/>
                </a:tc>
                <a:tc>
                  <a:txBody>
                    <a:bodyPr/>
                    <a:lstStyle/>
                    <a:p>
                      <a:r>
                        <a:rPr lang="en-US" sz="1800" dirty="0"/>
                        <a:t>-To children, if deceases to their children</a:t>
                      </a:r>
                    </a:p>
                    <a:p>
                      <a:r>
                        <a:rPr lang="en-CA" sz="1800" b="0" i="0" kern="1200" dirty="0">
                          <a:solidFill>
                            <a:schemeClr val="tx1"/>
                          </a:solidFill>
                          <a:effectLst/>
                          <a:latin typeface="+mn-lt"/>
                          <a:ea typeface="+mn-ea"/>
                          <a:cs typeface="+mn-cs"/>
                        </a:rPr>
                        <a:t>-household furnishings to spouse; first $300,000.00 to spouse (if all child(ren) are of the deceased and surviving spouse); first $150,000.00 to spouse (if child(ren) are of the deceased and another person; residue of estate = ½ to surviving spouse &amp; ½ to deceased’s child(ren)</a:t>
                      </a:r>
                      <a:endParaRPr lang="en-US" sz="1800" dirty="0">
                        <a:solidFill>
                          <a:schemeClr val="tx1"/>
                        </a:solidFill>
                      </a:endParaRPr>
                    </a:p>
                  </a:txBody>
                  <a:tcPr marL="91416" marR="91416" marT="45708" marB="45708"/>
                </a:tc>
                <a:extLst>
                  <a:ext uri="{0D108BD9-81ED-4DB2-BD59-A6C34878D82A}">
                    <a16:rowId xmlns:a16="http://schemas.microsoft.com/office/drawing/2014/main" val="4277842144"/>
                  </a:ext>
                </a:extLst>
              </a:tr>
            </a:tbl>
          </a:graphicData>
        </a:graphic>
      </p:graphicFrame>
    </p:spTree>
    <p:extLst>
      <p:ext uri="{BB962C8B-B14F-4D97-AF65-F5344CB8AC3E}">
        <p14:creationId xmlns:p14="http://schemas.microsoft.com/office/powerpoint/2010/main" val="11263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EAD5-7567-D995-0888-46489D07DB41}"/>
              </a:ext>
            </a:extLst>
          </p:cNvPr>
          <p:cNvSpPr>
            <a:spLocks noGrp="1"/>
          </p:cNvSpPr>
          <p:nvPr>
            <p:ph type="title"/>
          </p:nvPr>
        </p:nvSpPr>
        <p:spPr>
          <a:xfrm>
            <a:off x="477788" y="5517232"/>
            <a:ext cx="3900795" cy="1066800"/>
          </a:xfrm>
        </p:spPr>
        <p:txBody>
          <a:bodyPr/>
          <a:lstStyle/>
          <a:p>
            <a:r>
              <a:rPr lang="en-US" dirty="0"/>
              <a:t>How to make Will</a:t>
            </a:r>
          </a:p>
        </p:txBody>
      </p:sp>
      <p:sp>
        <p:nvSpPr>
          <p:cNvPr id="3" name="TextBox 2">
            <a:extLst>
              <a:ext uri="{FF2B5EF4-FFF2-40B4-BE49-F238E27FC236}">
                <a16:creationId xmlns:a16="http://schemas.microsoft.com/office/drawing/2014/main" id="{C949724D-C1B9-3301-DC74-19FA520251F8}"/>
              </a:ext>
            </a:extLst>
          </p:cNvPr>
          <p:cNvSpPr txBox="1"/>
          <p:nvPr/>
        </p:nvSpPr>
        <p:spPr>
          <a:xfrm>
            <a:off x="2998068" y="657153"/>
            <a:ext cx="7222236" cy="5016758"/>
          </a:xfrm>
          <a:prstGeom prst="rect">
            <a:avLst/>
          </a:prstGeom>
          <a:noFill/>
        </p:spPr>
        <p:txBody>
          <a:bodyPr wrap="square" rtlCol="0">
            <a:spAutoFit/>
          </a:bodyPr>
          <a:lstStyle/>
          <a:p>
            <a:pPr marL="342797" indent="-342797">
              <a:buAutoNum type="arabicPeriod"/>
            </a:pPr>
            <a:r>
              <a:rPr lang="en-US" sz="3200" b="1" dirty="0"/>
              <a:t>Mental Capacity</a:t>
            </a:r>
          </a:p>
          <a:p>
            <a:pPr marL="342797" indent="-342797">
              <a:buAutoNum type="arabicPeriod"/>
            </a:pPr>
            <a:endParaRPr lang="en-US" sz="3200" b="1" dirty="0"/>
          </a:p>
          <a:p>
            <a:pPr marL="342797" indent="-342797">
              <a:buAutoNum type="arabicPeriod"/>
            </a:pPr>
            <a:r>
              <a:rPr lang="en-US" sz="3200" b="1" dirty="0"/>
              <a:t>Legal Capacity</a:t>
            </a:r>
          </a:p>
          <a:p>
            <a:pPr marL="342797" indent="-342797">
              <a:buAutoNum type="arabicPeriod"/>
            </a:pPr>
            <a:endParaRPr lang="en-US" sz="3200" b="1" dirty="0"/>
          </a:p>
          <a:p>
            <a:pPr marL="342797" indent="-342797">
              <a:buAutoNum type="arabicPeriod"/>
            </a:pPr>
            <a:r>
              <a:rPr lang="en-US" sz="3200" b="1" dirty="0"/>
              <a:t>Knowledge and approval of contents of the Will</a:t>
            </a:r>
          </a:p>
          <a:p>
            <a:pPr marL="342797" indent="-342797">
              <a:buAutoNum type="arabicPeriod"/>
            </a:pPr>
            <a:endParaRPr lang="en-US" sz="3200" b="1" dirty="0"/>
          </a:p>
          <a:p>
            <a:pPr marL="342797" indent="-342797">
              <a:buAutoNum type="arabicPeriod"/>
            </a:pPr>
            <a:r>
              <a:rPr lang="en-US" sz="3200" b="1" dirty="0"/>
              <a:t>Freedom of undue influence</a:t>
            </a:r>
          </a:p>
          <a:p>
            <a:pPr marL="342797" indent="-342797">
              <a:buAutoNum type="arabicPeriod"/>
            </a:pPr>
            <a:endParaRPr lang="en-US" sz="3200" b="1" dirty="0"/>
          </a:p>
          <a:p>
            <a:pPr marL="342797" indent="-342797">
              <a:buAutoNum type="arabicPeriod"/>
            </a:pPr>
            <a:r>
              <a:rPr lang="en-US" sz="3200" b="1" dirty="0"/>
              <a:t>Signing in front of 2 witnesses</a:t>
            </a:r>
          </a:p>
        </p:txBody>
      </p:sp>
    </p:spTree>
    <p:extLst>
      <p:ext uri="{BB962C8B-B14F-4D97-AF65-F5344CB8AC3E}">
        <p14:creationId xmlns:p14="http://schemas.microsoft.com/office/powerpoint/2010/main" val="414399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bypasses the estate </a:t>
            </a:r>
          </a:p>
        </p:txBody>
      </p:sp>
      <p:sp>
        <p:nvSpPr>
          <p:cNvPr id="3" name="Content Placeholder 2"/>
          <p:cNvSpPr>
            <a:spLocks noGrp="1"/>
          </p:cNvSpPr>
          <p:nvPr>
            <p:ph sz="half" idx="1"/>
          </p:nvPr>
        </p:nvSpPr>
        <p:spPr>
          <a:xfrm>
            <a:off x="3920987" y="1752600"/>
            <a:ext cx="3432448" cy="2592288"/>
          </a:xfrm>
        </p:spPr>
        <p:txBody>
          <a:bodyPr>
            <a:normAutofit/>
          </a:bodyPr>
          <a:lstStyle/>
          <a:p>
            <a:pPr marL="457200" indent="-457200">
              <a:buAutoNum type="arabicPeriod"/>
            </a:pPr>
            <a:r>
              <a:rPr lang="en-US" sz="3200" b="1" dirty="0"/>
              <a:t>Life Insurance</a:t>
            </a:r>
          </a:p>
          <a:p>
            <a:pPr marL="457200" indent="-457200">
              <a:buAutoNum type="arabicPeriod"/>
            </a:pPr>
            <a:r>
              <a:rPr lang="en-US" sz="3200" b="1" dirty="0"/>
              <a:t>RRSP</a:t>
            </a:r>
          </a:p>
          <a:p>
            <a:pPr marL="457200" indent="-457200">
              <a:buAutoNum type="arabicPeriod"/>
            </a:pPr>
            <a:r>
              <a:rPr lang="en-US" sz="3200" b="1" dirty="0"/>
              <a:t>TFSA</a:t>
            </a:r>
          </a:p>
          <a:p>
            <a:pPr marL="457200" indent="-457200">
              <a:buAutoNum type="arabicPeriod"/>
            </a:pPr>
            <a:r>
              <a:rPr lang="en-US" sz="3200" b="1" dirty="0"/>
              <a:t>Trusts</a:t>
            </a:r>
          </a:p>
          <a:p>
            <a:pPr marL="0" indent="0">
              <a:buNone/>
            </a:pPr>
            <a:endParaRPr lang="en-US" sz="2000" b="1" dirty="0"/>
          </a:p>
          <a:p>
            <a:pPr marL="457200" indent="-457200">
              <a:buAutoNum type="arabicPeriod"/>
            </a:pPr>
            <a:endParaRPr lang="en-US" sz="2000" b="1" dirty="0"/>
          </a:p>
          <a:p>
            <a:pPr marL="457200" indent="-457200">
              <a:buAutoNum type="arabicPeriod"/>
            </a:pPr>
            <a:endParaRPr lang="en-US" sz="2000" b="1" dirty="0"/>
          </a:p>
        </p:txBody>
      </p:sp>
      <p:sp>
        <p:nvSpPr>
          <p:cNvPr id="6" name="Content Placeholder 5"/>
          <p:cNvSpPr>
            <a:spLocks noGrp="1"/>
          </p:cNvSpPr>
          <p:nvPr>
            <p:ph sz="half" idx="2"/>
          </p:nvPr>
        </p:nvSpPr>
        <p:spPr/>
        <p:txBody>
          <a:bodyPr/>
          <a:lstStyle/>
          <a:p>
            <a:pPr marL="768096" lvl="2" indent="0">
              <a:buNone/>
            </a:pPr>
            <a:endParaRPr lang="en-US" b="1" dirty="0"/>
          </a:p>
          <a:p>
            <a:pPr marL="768096" lvl="2" indent="0">
              <a:buNone/>
            </a:pPr>
            <a:endParaRPr lang="en-US" b="1" dirty="0"/>
          </a:p>
          <a:p>
            <a:pPr marL="768096" lvl="2" indent="0">
              <a:buNone/>
            </a:pPr>
            <a:endParaRPr lang="en-US" b="1" dirty="0"/>
          </a:p>
          <a:p>
            <a:pPr marL="768096" lvl="2" indent="0">
              <a:buNone/>
            </a:pPr>
            <a:endParaRPr lang="en-US" b="1" dirty="0"/>
          </a:p>
        </p:txBody>
      </p:sp>
      <p:pic>
        <p:nvPicPr>
          <p:cNvPr id="5" name="Picture 4">
            <a:extLst>
              <a:ext uri="{FF2B5EF4-FFF2-40B4-BE49-F238E27FC236}">
                <a16:creationId xmlns:a16="http://schemas.microsoft.com/office/drawing/2014/main" id="{23C46C8F-0B0A-4C60-91C0-58CC0CA88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660" y="4936331"/>
            <a:ext cx="28479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38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presentation on product or servic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3494BA"/>
      </a:accent6>
      <a:hlink>
        <a:srgbClr val="6B9F25"/>
      </a:hlink>
      <a:folHlink>
        <a:srgbClr val="9F6715"/>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spDef>
      <a:spPr>
        <a:ln>
          <a:noFill/>
        </a:ln>
      </a:spPr>
      <a:bodyPr rtlCol="0" anchor="ctr"/>
      <a:lstStyle>
        <a:defPPr algn="ctr">
          <a:defRPr dirty="0"/>
        </a:defPPr>
      </a:lstStyle>
      <a:style>
        <a:lnRef idx="3">
          <a:schemeClr val="lt1"/>
        </a:lnRef>
        <a:fillRef idx="1">
          <a:schemeClr val="accent2"/>
        </a:fillRef>
        <a:effectRef idx="1">
          <a:schemeClr val="accent2"/>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sales presentation on product or service.potx" id="{BB6578FA-E30D-45EC-B849-CACB373ADC90}" vid="{5A523E24-2D1D-4F75-BD91-64E0BBADB4AA}"/>
    </a:ext>
  </a:extLst>
</a:theme>
</file>

<file path=ppt/theme/theme2.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3494BA"/>
      </a:accent6>
      <a:hlink>
        <a:srgbClr val="6B9F25"/>
      </a:hlink>
      <a:folHlink>
        <a:srgbClr val="9F6715"/>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3494BA"/>
      </a:accent6>
      <a:hlink>
        <a:srgbClr val="6B9F25"/>
      </a:hlink>
      <a:folHlink>
        <a:srgbClr val="9F6715"/>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{7480DBEF-765B-4E62-85FC-2433B25DA7C2}tf03460555_win32</Template>
  <TotalTime>1447</TotalTime>
  <Words>1506</Words>
  <Application>Microsoft Office PowerPoint</Application>
  <PresentationFormat>Custom</PresentationFormat>
  <Paragraphs>270</Paragraphs>
  <Slides>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Cambria</vt:lpstr>
      <vt:lpstr>Corbel</vt:lpstr>
      <vt:lpstr>Times New Roman</vt:lpstr>
      <vt:lpstr>Sales presentation on product or service</vt:lpstr>
      <vt:lpstr>Uptown Notaries</vt:lpstr>
      <vt:lpstr>About Natalya Hanna</vt:lpstr>
      <vt:lpstr>Our Services</vt:lpstr>
      <vt:lpstr>Estate planning services</vt:lpstr>
      <vt:lpstr>Why do you need a Will?</vt:lpstr>
      <vt:lpstr>Dying without a Will: Disposition by Intestacy</vt:lpstr>
      <vt:lpstr>No Will</vt:lpstr>
      <vt:lpstr>How to make Will</vt:lpstr>
      <vt:lpstr>What bypasses the estate </vt:lpstr>
      <vt:lpstr>Wills Notice</vt:lpstr>
      <vt:lpstr>Probate Fees</vt:lpstr>
      <vt:lpstr>PowerPoint Presentation</vt:lpstr>
      <vt:lpstr>PowerPoint Presentation</vt:lpstr>
      <vt:lpstr>Is it a good idea to use online platforms?</vt:lpstr>
      <vt:lpstr>Why do you need a Power of Attorney?</vt:lpstr>
      <vt:lpstr>Responsibilities of Attorney</vt:lpstr>
      <vt:lpstr>PowerPoint Presentation</vt:lpstr>
      <vt:lpstr>PowerPoint Presentation</vt:lpstr>
      <vt:lpstr>Representation Agreement vs Advance Directive</vt:lpstr>
      <vt:lpstr>Understanding the differences </vt:lpstr>
      <vt:lpstr>Solution</vt:lpstr>
      <vt:lpstr>Who and what?</vt:lpstr>
      <vt:lpstr>The Law</vt:lpstr>
      <vt:lpstr>Capable Adult</vt:lpstr>
      <vt:lpstr>Committee</vt:lpstr>
      <vt:lpstr>PowerPoint Presentation</vt:lpstr>
      <vt:lpstr>Why do you need Representation Agreement?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promotions for the participants of today’s presenation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a Notary Public in  Real Estate Transactions</dc:title>
  <dc:creator>Natalya Hanna</dc:creator>
  <cp:lastModifiedBy>Gerry Leering</cp:lastModifiedBy>
  <cp:revision>53</cp:revision>
  <dcterms:created xsi:type="dcterms:W3CDTF">2021-07-13T03:11:38Z</dcterms:created>
  <dcterms:modified xsi:type="dcterms:W3CDTF">2026-03-16T23:17:33Z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